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Lst>
  <p:notesMasterIdLst>
    <p:notesMasterId r:id="rId26"/>
  </p:notesMasterIdLst>
  <p:sldIdLst>
    <p:sldId id="256" r:id="rId2"/>
    <p:sldId id="397" r:id="rId3"/>
    <p:sldId id="310" r:id="rId4"/>
    <p:sldId id="373" r:id="rId5"/>
    <p:sldId id="398" r:id="rId6"/>
    <p:sldId id="399" r:id="rId7"/>
    <p:sldId id="400" r:id="rId8"/>
    <p:sldId id="401" r:id="rId9"/>
    <p:sldId id="402" r:id="rId10"/>
    <p:sldId id="403" r:id="rId11"/>
    <p:sldId id="404" r:id="rId12"/>
    <p:sldId id="405" r:id="rId13"/>
    <p:sldId id="415" r:id="rId14"/>
    <p:sldId id="414" r:id="rId15"/>
    <p:sldId id="411" r:id="rId16"/>
    <p:sldId id="409" r:id="rId17"/>
    <p:sldId id="408" r:id="rId18"/>
    <p:sldId id="410" r:id="rId19"/>
    <p:sldId id="417" r:id="rId20"/>
    <p:sldId id="407" r:id="rId21"/>
    <p:sldId id="416" r:id="rId22"/>
    <p:sldId id="412" r:id="rId23"/>
    <p:sldId id="413" r:id="rId24"/>
    <p:sldId id="35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AE8"/>
    <a:srgbClr val="FFD2CD"/>
    <a:srgbClr val="FF552E"/>
    <a:srgbClr val="E84A27"/>
    <a:srgbClr val="FFEAE9"/>
    <a:srgbClr val="9DBBA6"/>
    <a:srgbClr val="131F33"/>
    <a:srgbClr val="13294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01"/>
    <p:restoredTop sz="65837"/>
  </p:normalViewPr>
  <p:slideViewPr>
    <p:cSldViewPr snapToGrid="0" snapToObjects="1">
      <p:cViewPr varScale="1">
        <p:scale>
          <a:sx n="130" d="100"/>
          <a:sy n="130" d="100"/>
        </p:scale>
        <p:origin x="224" y="184"/>
      </p:cViewPr>
      <p:guideLst>
        <p:guide orient="horz" pos="2160"/>
        <p:guide pos="3840"/>
      </p:guideLst>
    </p:cSldViewPr>
  </p:slideViewPr>
  <p:notesTextViewPr>
    <p:cViewPr>
      <p:scale>
        <a:sx n="150" d="100"/>
        <a:sy n="15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9D9198-8C49-0F4A-8EF4-81B70EFCCA46}"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F1E8C4FF-2A76-F045-A9BE-FCC24352BD55}">
      <dgm:prSet phldrT="[Text]"/>
      <dgm:spPr/>
      <dgm:t>
        <a:bodyPr/>
        <a:lstStyle/>
        <a:p>
          <a:r>
            <a:rPr lang="en-US" dirty="0"/>
            <a:t>Language</a:t>
          </a:r>
        </a:p>
      </dgm:t>
    </dgm:pt>
    <dgm:pt modelId="{3CB3602B-AFCC-0243-9CAD-6963B9F755F0}" type="parTrans" cxnId="{6BC259E7-B3E1-1B46-AA2E-EB2FA82ACA9E}">
      <dgm:prSet/>
      <dgm:spPr/>
      <dgm:t>
        <a:bodyPr/>
        <a:lstStyle/>
        <a:p>
          <a:endParaRPr lang="en-US"/>
        </a:p>
      </dgm:t>
    </dgm:pt>
    <dgm:pt modelId="{D4D2D891-E5E9-354A-99A3-A4CCBAA2CCBA}" type="sibTrans" cxnId="{6BC259E7-B3E1-1B46-AA2E-EB2FA82ACA9E}">
      <dgm:prSet/>
      <dgm:spPr/>
      <dgm:t>
        <a:bodyPr/>
        <a:lstStyle/>
        <a:p>
          <a:endParaRPr lang="en-US"/>
        </a:p>
      </dgm:t>
    </dgm:pt>
    <dgm:pt modelId="{B36B863A-DFAC-8D4C-885D-F11AE6AE0774}">
      <dgm:prSet phldrT="[Text]"/>
      <dgm:spPr/>
      <dgm:t>
        <a:bodyPr/>
        <a:lstStyle/>
        <a:p>
          <a:r>
            <a:rPr lang="en-US" dirty="0"/>
            <a:t>Cooperation &amp; Culture</a:t>
          </a:r>
        </a:p>
      </dgm:t>
    </dgm:pt>
    <dgm:pt modelId="{3496380E-095E-B245-B050-AEB894330BC1}" type="parTrans" cxnId="{1007A76C-AE04-A64A-AEEF-D5EB4CD06D9E}">
      <dgm:prSet/>
      <dgm:spPr/>
      <dgm:t>
        <a:bodyPr/>
        <a:lstStyle/>
        <a:p>
          <a:endParaRPr lang="en-US"/>
        </a:p>
      </dgm:t>
    </dgm:pt>
    <dgm:pt modelId="{6FA0B3D7-7BD1-0743-877E-5DEFFCEDD684}" type="sibTrans" cxnId="{1007A76C-AE04-A64A-AEEF-D5EB4CD06D9E}">
      <dgm:prSet/>
      <dgm:spPr/>
      <dgm:t>
        <a:bodyPr/>
        <a:lstStyle/>
        <a:p>
          <a:endParaRPr lang="en-US"/>
        </a:p>
      </dgm:t>
    </dgm:pt>
    <dgm:pt modelId="{3217A7ED-510A-D746-AEBB-C27ED1618E08}">
      <dgm:prSet phldrT="[Text]"/>
      <dgm:spPr/>
      <dgm:t>
        <a:bodyPr/>
        <a:lstStyle/>
        <a:p>
          <a:r>
            <a:rPr lang="en-US" dirty="0"/>
            <a:t>Energy &amp; Brain Growth</a:t>
          </a:r>
        </a:p>
      </dgm:t>
    </dgm:pt>
    <dgm:pt modelId="{E44C8D67-51EF-8A4B-8B50-E4E1BE89D4F5}" type="parTrans" cxnId="{D3733648-1651-9E40-9C4E-6BB2BB966940}">
      <dgm:prSet/>
      <dgm:spPr/>
      <dgm:t>
        <a:bodyPr/>
        <a:lstStyle/>
        <a:p>
          <a:endParaRPr lang="en-US"/>
        </a:p>
      </dgm:t>
    </dgm:pt>
    <dgm:pt modelId="{7BD55D3F-35B2-DC49-BFE9-3E906BD0D16A}" type="sibTrans" cxnId="{D3733648-1651-9E40-9C4E-6BB2BB966940}">
      <dgm:prSet/>
      <dgm:spPr/>
      <dgm:t>
        <a:bodyPr/>
        <a:lstStyle/>
        <a:p>
          <a:endParaRPr lang="en-US"/>
        </a:p>
      </dgm:t>
    </dgm:pt>
    <dgm:pt modelId="{25433C68-780D-9E44-92A0-EAF2768001AA}" type="pres">
      <dgm:prSet presAssocID="{709D9198-8C49-0F4A-8EF4-81B70EFCCA46}" presName="cycle" presStyleCnt="0">
        <dgm:presLayoutVars>
          <dgm:dir/>
          <dgm:resizeHandles val="exact"/>
        </dgm:presLayoutVars>
      </dgm:prSet>
      <dgm:spPr/>
    </dgm:pt>
    <dgm:pt modelId="{810DA5C6-A3BC-8A4F-9F0A-BD2EFC48D69A}" type="pres">
      <dgm:prSet presAssocID="{F1E8C4FF-2A76-F045-A9BE-FCC24352BD55}" presName="node" presStyleLbl="node1" presStyleIdx="0" presStyleCnt="3">
        <dgm:presLayoutVars>
          <dgm:bulletEnabled val="1"/>
        </dgm:presLayoutVars>
      </dgm:prSet>
      <dgm:spPr/>
    </dgm:pt>
    <dgm:pt modelId="{5EE0F7B1-6C87-6E4A-B5AF-BCF60157C0DC}" type="pres">
      <dgm:prSet presAssocID="{D4D2D891-E5E9-354A-99A3-A4CCBAA2CCBA}" presName="sibTrans" presStyleLbl="sibTrans2D1" presStyleIdx="0" presStyleCnt="3"/>
      <dgm:spPr/>
    </dgm:pt>
    <dgm:pt modelId="{3734A14F-E912-0842-B34B-0F188623382F}" type="pres">
      <dgm:prSet presAssocID="{D4D2D891-E5E9-354A-99A3-A4CCBAA2CCBA}" presName="connectorText" presStyleLbl="sibTrans2D1" presStyleIdx="0" presStyleCnt="3"/>
      <dgm:spPr/>
    </dgm:pt>
    <dgm:pt modelId="{A3909DDE-A031-0943-9DCA-F40206EE01B5}" type="pres">
      <dgm:prSet presAssocID="{B36B863A-DFAC-8D4C-885D-F11AE6AE0774}" presName="node" presStyleLbl="node1" presStyleIdx="1" presStyleCnt="3">
        <dgm:presLayoutVars>
          <dgm:bulletEnabled val="1"/>
        </dgm:presLayoutVars>
      </dgm:prSet>
      <dgm:spPr/>
    </dgm:pt>
    <dgm:pt modelId="{35C87865-1F08-2A49-AA94-907DFB856D90}" type="pres">
      <dgm:prSet presAssocID="{6FA0B3D7-7BD1-0743-877E-5DEFFCEDD684}" presName="sibTrans" presStyleLbl="sibTrans2D1" presStyleIdx="1" presStyleCnt="3"/>
      <dgm:spPr/>
    </dgm:pt>
    <dgm:pt modelId="{4FA07A41-63E1-6645-8AB5-5D6F1E52EF29}" type="pres">
      <dgm:prSet presAssocID="{6FA0B3D7-7BD1-0743-877E-5DEFFCEDD684}" presName="connectorText" presStyleLbl="sibTrans2D1" presStyleIdx="1" presStyleCnt="3"/>
      <dgm:spPr/>
    </dgm:pt>
    <dgm:pt modelId="{F61CCFF7-6A32-2C46-A610-525D70A81E7E}" type="pres">
      <dgm:prSet presAssocID="{3217A7ED-510A-D746-AEBB-C27ED1618E08}" presName="node" presStyleLbl="node1" presStyleIdx="2" presStyleCnt="3">
        <dgm:presLayoutVars>
          <dgm:bulletEnabled val="1"/>
        </dgm:presLayoutVars>
      </dgm:prSet>
      <dgm:spPr/>
    </dgm:pt>
    <dgm:pt modelId="{5628D10E-4D4A-764C-B4BF-A015591673C3}" type="pres">
      <dgm:prSet presAssocID="{7BD55D3F-35B2-DC49-BFE9-3E906BD0D16A}" presName="sibTrans" presStyleLbl="sibTrans2D1" presStyleIdx="2" presStyleCnt="3"/>
      <dgm:spPr/>
    </dgm:pt>
    <dgm:pt modelId="{9F1E1947-27F1-234E-A7A3-AF6823A6FBB7}" type="pres">
      <dgm:prSet presAssocID="{7BD55D3F-35B2-DC49-BFE9-3E906BD0D16A}" presName="connectorText" presStyleLbl="sibTrans2D1" presStyleIdx="2" presStyleCnt="3"/>
      <dgm:spPr/>
    </dgm:pt>
  </dgm:ptLst>
  <dgm:cxnLst>
    <dgm:cxn modelId="{9B94FD31-ED68-954E-986C-0C4B66BC4282}" type="presOf" srcId="{3217A7ED-510A-D746-AEBB-C27ED1618E08}" destId="{F61CCFF7-6A32-2C46-A610-525D70A81E7E}" srcOrd="0" destOrd="0" presId="urn:microsoft.com/office/officeart/2005/8/layout/cycle2"/>
    <dgm:cxn modelId="{D3733648-1651-9E40-9C4E-6BB2BB966940}" srcId="{709D9198-8C49-0F4A-8EF4-81B70EFCCA46}" destId="{3217A7ED-510A-D746-AEBB-C27ED1618E08}" srcOrd="2" destOrd="0" parTransId="{E44C8D67-51EF-8A4B-8B50-E4E1BE89D4F5}" sibTransId="{7BD55D3F-35B2-DC49-BFE9-3E906BD0D16A}"/>
    <dgm:cxn modelId="{1007A76C-AE04-A64A-AEEF-D5EB4CD06D9E}" srcId="{709D9198-8C49-0F4A-8EF4-81B70EFCCA46}" destId="{B36B863A-DFAC-8D4C-885D-F11AE6AE0774}" srcOrd="1" destOrd="0" parTransId="{3496380E-095E-B245-B050-AEB894330BC1}" sibTransId="{6FA0B3D7-7BD1-0743-877E-5DEFFCEDD684}"/>
    <dgm:cxn modelId="{827EB177-53C9-0149-9D62-8A00E3F2F49D}" type="presOf" srcId="{D4D2D891-E5E9-354A-99A3-A4CCBAA2CCBA}" destId="{3734A14F-E912-0842-B34B-0F188623382F}" srcOrd="1" destOrd="0" presId="urn:microsoft.com/office/officeart/2005/8/layout/cycle2"/>
    <dgm:cxn modelId="{2E604580-A373-EC46-9413-CB19FCB08E2F}" type="presOf" srcId="{B36B863A-DFAC-8D4C-885D-F11AE6AE0774}" destId="{A3909DDE-A031-0943-9DCA-F40206EE01B5}" srcOrd="0" destOrd="0" presId="urn:microsoft.com/office/officeart/2005/8/layout/cycle2"/>
    <dgm:cxn modelId="{D7A34189-67B5-D84B-AC18-302DF51DB878}" type="presOf" srcId="{6FA0B3D7-7BD1-0743-877E-5DEFFCEDD684}" destId="{4FA07A41-63E1-6645-8AB5-5D6F1E52EF29}" srcOrd="1" destOrd="0" presId="urn:microsoft.com/office/officeart/2005/8/layout/cycle2"/>
    <dgm:cxn modelId="{F3379B89-A4E4-EA40-B450-950571A23B79}" type="presOf" srcId="{F1E8C4FF-2A76-F045-A9BE-FCC24352BD55}" destId="{810DA5C6-A3BC-8A4F-9F0A-BD2EFC48D69A}" srcOrd="0" destOrd="0" presId="urn:microsoft.com/office/officeart/2005/8/layout/cycle2"/>
    <dgm:cxn modelId="{E18A638C-0C60-534D-8C6E-86CBD0B8DC24}" type="presOf" srcId="{7BD55D3F-35B2-DC49-BFE9-3E906BD0D16A}" destId="{5628D10E-4D4A-764C-B4BF-A015591673C3}" srcOrd="0" destOrd="0" presId="urn:microsoft.com/office/officeart/2005/8/layout/cycle2"/>
    <dgm:cxn modelId="{988F069A-6576-3544-B4D8-4236097A69C8}" type="presOf" srcId="{6FA0B3D7-7BD1-0743-877E-5DEFFCEDD684}" destId="{35C87865-1F08-2A49-AA94-907DFB856D90}" srcOrd="0" destOrd="0" presId="urn:microsoft.com/office/officeart/2005/8/layout/cycle2"/>
    <dgm:cxn modelId="{740DDEAB-9338-0F4E-81E8-EEFE1EEC0888}" type="presOf" srcId="{7BD55D3F-35B2-DC49-BFE9-3E906BD0D16A}" destId="{9F1E1947-27F1-234E-A7A3-AF6823A6FBB7}" srcOrd="1" destOrd="0" presId="urn:microsoft.com/office/officeart/2005/8/layout/cycle2"/>
    <dgm:cxn modelId="{452110C3-472B-6743-8517-D5E890D7FA6F}" type="presOf" srcId="{D4D2D891-E5E9-354A-99A3-A4CCBAA2CCBA}" destId="{5EE0F7B1-6C87-6E4A-B5AF-BCF60157C0DC}" srcOrd="0" destOrd="0" presId="urn:microsoft.com/office/officeart/2005/8/layout/cycle2"/>
    <dgm:cxn modelId="{3DF048E5-F616-AC48-8281-E5F5A4520522}" type="presOf" srcId="{709D9198-8C49-0F4A-8EF4-81B70EFCCA46}" destId="{25433C68-780D-9E44-92A0-EAF2768001AA}" srcOrd="0" destOrd="0" presId="urn:microsoft.com/office/officeart/2005/8/layout/cycle2"/>
    <dgm:cxn modelId="{6BC259E7-B3E1-1B46-AA2E-EB2FA82ACA9E}" srcId="{709D9198-8C49-0F4A-8EF4-81B70EFCCA46}" destId="{F1E8C4FF-2A76-F045-A9BE-FCC24352BD55}" srcOrd="0" destOrd="0" parTransId="{3CB3602B-AFCC-0243-9CAD-6963B9F755F0}" sibTransId="{D4D2D891-E5E9-354A-99A3-A4CCBAA2CCBA}"/>
    <dgm:cxn modelId="{AB5C2B6F-6A82-1E4D-9E09-2A6945FADEC8}" type="presParOf" srcId="{25433C68-780D-9E44-92A0-EAF2768001AA}" destId="{810DA5C6-A3BC-8A4F-9F0A-BD2EFC48D69A}" srcOrd="0" destOrd="0" presId="urn:microsoft.com/office/officeart/2005/8/layout/cycle2"/>
    <dgm:cxn modelId="{A69DE717-7970-C74E-9B4F-4C3D1D933C86}" type="presParOf" srcId="{25433C68-780D-9E44-92A0-EAF2768001AA}" destId="{5EE0F7B1-6C87-6E4A-B5AF-BCF60157C0DC}" srcOrd="1" destOrd="0" presId="urn:microsoft.com/office/officeart/2005/8/layout/cycle2"/>
    <dgm:cxn modelId="{9EC3E0FC-92C5-2C42-BC12-61434FA4E7F7}" type="presParOf" srcId="{5EE0F7B1-6C87-6E4A-B5AF-BCF60157C0DC}" destId="{3734A14F-E912-0842-B34B-0F188623382F}" srcOrd="0" destOrd="0" presId="urn:microsoft.com/office/officeart/2005/8/layout/cycle2"/>
    <dgm:cxn modelId="{808A635A-38A9-8443-8DC5-9479688D89FD}" type="presParOf" srcId="{25433C68-780D-9E44-92A0-EAF2768001AA}" destId="{A3909DDE-A031-0943-9DCA-F40206EE01B5}" srcOrd="2" destOrd="0" presId="urn:microsoft.com/office/officeart/2005/8/layout/cycle2"/>
    <dgm:cxn modelId="{1A8081AF-2AD5-7140-A449-3398151196E1}" type="presParOf" srcId="{25433C68-780D-9E44-92A0-EAF2768001AA}" destId="{35C87865-1F08-2A49-AA94-907DFB856D90}" srcOrd="3" destOrd="0" presId="urn:microsoft.com/office/officeart/2005/8/layout/cycle2"/>
    <dgm:cxn modelId="{099E745C-9837-CF4F-98AD-283D2DC8B3DB}" type="presParOf" srcId="{35C87865-1F08-2A49-AA94-907DFB856D90}" destId="{4FA07A41-63E1-6645-8AB5-5D6F1E52EF29}" srcOrd="0" destOrd="0" presId="urn:microsoft.com/office/officeart/2005/8/layout/cycle2"/>
    <dgm:cxn modelId="{E402D66F-E7B8-3049-B112-97214BC4AAAE}" type="presParOf" srcId="{25433C68-780D-9E44-92A0-EAF2768001AA}" destId="{F61CCFF7-6A32-2C46-A610-525D70A81E7E}" srcOrd="4" destOrd="0" presId="urn:microsoft.com/office/officeart/2005/8/layout/cycle2"/>
    <dgm:cxn modelId="{530E73C2-D3B8-1E42-9783-708A93A6D246}" type="presParOf" srcId="{25433C68-780D-9E44-92A0-EAF2768001AA}" destId="{5628D10E-4D4A-764C-B4BF-A015591673C3}" srcOrd="5" destOrd="0" presId="urn:microsoft.com/office/officeart/2005/8/layout/cycle2"/>
    <dgm:cxn modelId="{3D12DC23-41A0-9B48-AAA8-C8BD436E32D5}" type="presParOf" srcId="{5628D10E-4D4A-764C-B4BF-A015591673C3}" destId="{9F1E1947-27F1-234E-A7A3-AF6823A6FBB7}"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0DA5C6-A3BC-8A4F-9F0A-BD2EFC48D69A}">
      <dsp:nvSpPr>
        <dsp:cNvPr id="0" name=""/>
        <dsp:cNvSpPr/>
      </dsp:nvSpPr>
      <dsp:spPr>
        <a:xfrm>
          <a:off x="1455182" y="239140"/>
          <a:ext cx="1935511" cy="193551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Language</a:t>
          </a:r>
        </a:p>
      </dsp:txBody>
      <dsp:txXfrm>
        <a:off x="1738631" y="522589"/>
        <a:ext cx="1368613" cy="1368613"/>
      </dsp:txXfrm>
    </dsp:sp>
    <dsp:sp modelId="{5EE0F7B1-6C87-6E4A-B5AF-BCF60157C0DC}">
      <dsp:nvSpPr>
        <dsp:cNvPr id="0" name=""/>
        <dsp:cNvSpPr/>
      </dsp:nvSpPr>
      <dsp:spPr>
        <a:xfrm rot="3600000">
          <a:off x="2884930" y="2126939"/>
          <a:ext cx="515536" cy="6532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923595" y="2190616"/>
        <a:ext cx="360875" cy="391941"/>
      </dsp:txXfrm>
    </dsp:sp>
    <dsp:sp modelId="{A3909DDE-A031-0943-9DCA-F40206EE01B5}">
      <dsp:nvSpPr>
        <dsp:cNvPr id="0" name=""/>
        <dsp:cNvSpPr/>
      </dsp:nvSpPr>
      <dsp:spPr>
        <a:xfrm>
          <a:off x="2909293" y="2757733"/>
          <a:ext cx="1935511" cy="193551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Cooperation &amp; Culture</a:t>
          </a:r>
        </a:p>
      </dsp:txBody>
      <dsp:txXfrm>
        <a:off x="3192742" y="3041182"/>
        <a:ext cx="1368613" cy="1368613"/>
      </dsp:txXfrm>
    </dsp:sp>
    <dsp:sp modelId="{35C87865-1F08-2A49-AA94-907DFB856D90}">
      <dsp:nvSpPr>
        <dsp:cNvPr id="0" name=""/>
        <dsp:cNvSpPr/>
      </dsp:nvSpPr>
      <dsp:spPr>
        <a:xfrm rot="10800000">
          <a:off x="2179761" y="3398871"/>
          <a:ext cx="515536" cy="6532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2334422" y="3529518"/>
        <a:ext cx="360875" cy="391941"/>
      </dsp:txXfrm>
    </dsp:sp>
    <dsp:sp modelId="{F61CCFF7-6A32-2C46-A610-525D70A81E7E}">
      <dsp:nvSpPr>
        <dsp:cNvPr id="0" name=""/>
        <dsp:cNvSpPr/>
      </dsp:nvSpPr>
      <dsp:spPr>
        <a:xfrm>
          <a:off x="1072" y="2757733"/>
          <a:ext cx="1935511" cy="193551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Energy &amp; Brain Growth</a:t>
          </a:r>
        </a:p>
      </dsp:txBody>
      <dsp:txXfrm>
        <a:off x="284521" y="3041182"/>
        <a:ext cx="1368613" cy="1368613"/>
      </dsp:txXfrm>
    </dsp:sp>
    <dsp:sp modelId="{5628D10E-4D4A-764C-B4BF-A015591673C3}">
      <dsp:nvSpPr>
        <dsp:cNvPr id="0" name=""/>
        <dsp:cNvSpPr/>
      </dsp:nvSpPr>
      <dsp:spPr>
        <a:xfrm rot="18000000">
          <a:off x="1430819" y="2152210"/>
          <a:ext cx="515536" cy="6532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469484" y="2349827"/>
        <a:ext cx="360875" cy="391941"/>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FD3E08-CD1E-6345-BF3D-6B539ADC1145}" type="datetimeFigureOut">
              <a:rPr lang="en-US" smtClean="0"/>
              <a:t>11/2/25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32C59-1409-2640-866F-4A1083575A35}" type="slidenum">
              <a:rPr lang="en-US" smtClean="0"/>
              <a:t>‹#›</a:t>
            </a:fld>
            <a:endParaRPr lang="en-US"/>
          </a:p>
        </p:txBody>
      </p:sp>
    </p:spTree>
    <p:extLst>
      <p:ext uri="{BB962C8B-B14F-4D97-AF65-F5344CB8AC3E}">
        <p14:creationId xmlns:p14="http://schemas.microsoft.com/office/powerpoint/2010/main" val="4060375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1</a:t>
            </a:fld>
            <a:endParaRPr lang="en-US"/>
          </a:p>
        </p:txBody>
      </p:sp>
    </p:spTree>
    <p:extLst>
      <p:ext uri="{BB962C8B-B14F-4D97-AF65-F5344CB8AC3E}">
        <p14:creationId xmlns:p14="http://schemas.microsoft.com/office/powerpoint/2010/main" val="3264052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F0388-A508-B6A2-3657-3BB0389309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03E044-EEBA-9187-A177-514D217581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DF41BF-16C7-4695-64EE-9C2C8399BB7E}"/>
              </a:ext>
            </a:extLst>
          </p:cNvPr>
          <p:cNvSpPr>
            <a:spLocks noGrp="1"/>
          </p:cNvSpPr>
          <p:nvPr>
            <p:ph type="body" idx="1"/>
          </p:nvPr>
        </p:nvSpPr>
        <p:spPr/>
        <p:txBody>
          <a:bodyPr/>
          <a:lstStyle/>
          <a:p>
            <a:r>
              <a:rPr lang="en-US" dirty="0"/>
              <a:t>Modern great apes give us the closest living window into the communication systems that preceded language.</a:t>
            </a:r>
          </a:p>
          <a:p>
            <a:r>
              <a:rPr lang="en-US" dirty="0"/>
              <a:t>Chimpanzees, bonobos, and gorillas use dozens of distinct gestures</a:t>
            </a:r>
          </a:p>
          <a:p>
            <a:r>
              <a:rPr lang="en-US" dirty="0"/>
              <a:t>	—reaching, stomping, chest beating, slapping the ground—to express needs and social intentions.</a:t>
            </a:r>
          </a:p>
          <a:p>
            <a:r>
              <a:rPr lang="en-US" dirty="0"/>
              <a:t>They also combine facial expressions, body posture, and vocalizations to signal play, aggression, reassurance, or submission.</a:t>
            </a:r>
          </a:p>
          <a:p>
            <a:r>
              <a:rPr lang="en-US" dirty="0"/>
              <a:t>These repertoires are learned through interaction, showing a level of flexibility and social awareness </a:t>
            </a:r>
          </a:p>
          <a:p>
            <a:r>
              <a:rPr lang="en-US" dirty="0"/>
              <a:t>	that goes far beyond reflexive signaling.</a:t>
            </a:r>
          </a:p>
          <a:p>
            <a:endParaRPr lang="en-US" dirty="0"/>
          </a:p>
          <a:p>
            <a:r>
              <a:rPr lang="en-US" dirty="0"/>
              <a:t>Ape communication is especially sophisticated in its use of </a:t>
            </a:r>
            <a:r>
              <a:rPr lang="en-US" b="1" dirty="0"/>
              <a:t>intentional gestures</a:t>
            </a:r>
            <a:r>
              <a:rPr lang="en-US" dirty="0"/>
              <a:t>.</a:t>
            </a:r>
          </a:p>
          <a:p>
            <a:r>
              <a:rPr lang="en-US" dirty="0"/>
              <a:t>A chimp may tap another’s shoulder to request grooming, or raise a hand to demand food.</a:t>
            </a:r>
          </a:p>
          <a:p>
            <a:r>
              <a:rPr lang="en-US" dirty="0"/>
              <a:t>They monitor the recipient’s attention and repeat or adjust gestures until they get a response, </a:t>
            </a:r>
          </a:p>
          <a:p>
            <a:r>
              <a:rPr lang="en-US" dirty="0"/>
              <a:t>	revealing an understanding that communication requires shared focus.</a:t>
            </a:r>
          </a:p>
          <a:p>
            <a:r>
              <a:rPr lang="en-US" dirty="0"/>
              <a:t>This ability to tailor signals to an audience is a crucial precursor to language</a:t>
            </a:r>
          </a:p>
          <a:p>
            <a:r>
              <a:rPr lang="en-US" dirty="0"/>
              <a:t>	—it shows that apes, like humans, recognize that messages must be interpreted by another mind.</a:t>
            </a:r>
          </a:p>
          <a:p>
            <a:endParaRPr lang="en-US" dirty="0"/>
          </a:p>
          <a:p>
            <a:r>
              <a:rPr lang="en-US" dirty="0"/>
              <a:t>Still, ape signals remain grounded in the immediate situation.</a:t>
            </a:r>
          </a:p>
          <a:p>
            <a:r>
              <a:rPr lang="en-US" dirty="0"/>
              <a:t>A call or gesture always refers to something happening </a:t>
            </a:r>
            <a:r>
              <a:rPr lang="en-US" i="1" dirty="0"/>
              <a:t>now</a:t>
            </a:r>
            <a:r>
              <a:rPr lang="en-US" dirty="0"/>
              <a:t>: a desire, an emotion, a social act.</a:t>
            </a:r>
          </a:p>
          <a:p>
            <a:r>
              <a:rPr lang="en-US" dirty="0"/>
              <a:t>They rarely use one signal to refer to another, or to describe events displaced in time or space.</a:t>
            </a:r>
          </a:p>
          <a:p>
            <a:r>
              <a:rPr lang="en-US" dirty="0"/>
              <a:t>Even their most complex combinations lack evidence of syntax</a:t>
            </a:r>
          </a:p>
          <a:p>
            <a:r>
              <a:rPr lang="en-US" dirty="0"/>
              <a:t>	—sequences of gestures don’t change meaning based on order or structure.</a:t>
            </a:r>
          </a:p>
          <a:p>
            <a:endParaRPr lang="en-US" dirty="0"/>
          </a:p>
          <a:p>
            <a:r>
              <a:rPr lang="en-US" dirty="0"/>
              <a:t>In short, ape communication shows both how close and how far our species is from our evolutionary cousins.</a:t>
            </a:r>
          </a:p>
          <a:p>
            <a:r>
              <a:rPr lang="en-US" dirty="0"/>
              <a:t>Apes can communicate intentionally and flexibly, but they do not appear to </a:t>
            </a:r>
            <a:r>
              <a:rPr lang="en-US" b="1" dirty="0"/>
              <a:t>symbolize</a:t>
            </a:r>
          </a:p>
          <a:p>
            <a:r>
              <a:rPr lang="en-US" b="1" dirty="0"/>
              <a:t>	</a:t>
            </a:r>
            <a:r>
              <a:rPr lang="en-US" dirty="0"/>
              <a:t>—to treat signals as abstract tokens that stand for something else.</a:t>
            </a:r>
          </a:p>
          <a:p>
            <a:r>
              <a:rPr lang="en-US" dirty="0"/>
              <a:t>Their communication shows the roots of social meaning and shared attention, </a:t>
            </a:r>
          </a:p>
          <a:p>
            <a:r>
              <a:rPr lang="en-US" dirty="0"/>
              <a:t>	but not yet the leap into words and grammar.</a:t>
            </a:r>
          </a:p>
          <a:p>
            <a:r>
              <a:rPr lang="en-US" dirty="0"/>
              <a:t>That leap, as we’ll see next, was tested directly when humans tried to teach apes our own languages.</a:t>
            </a:r>
          </a:p>
        </p:txBody>
      </p:sp>
      <p:sp>
        <p:nvSpPr>
          <p:cNvPr id="4" name="Slide Number Placeholder 3">
            <a:extLst>
              <a:ext uri="{FF2B5EF4-FFF2-40B4-BE49-F238E27FC236}">
                <a16:creationId xmlns:a16="http://schemas.microsoft.com/office/drawing/2014/main" id="{E7134812-2997-EBEE-AF11-EF09A3F8EA02}"/>
              </a:ext>
            </a:extLst>
          </p:cNvPr>
          <p:cNvSpPr>
            <a:spLocks noGrp="1"/>
          </p:cNvSpPr>
          <p:nvPr>
            <p:ph type="sldNum" sz="quarter" idx="5"/>
          </p:nvPr>
        </p:nvSpPr>
        <p:spPr/>
        <p:txBody>
          <a:bodyPr/>
          <a:lstStyle/>
          <a:p>
            <a:fld id="{B0C32C59-1409-2640-866F-4A1083575A35}" type="slidenum">
              <a:rPr lang="en-US" smtClean="0"/>
              <a:t>10</a:t>
            </a:fld>
            <a:endParaRPr lang="en-US"/>
          </a:p>
        </p:txBody>
      </p:sp>
    </p:spTree>
    <p:extLst>
      <p:ext uri="{BB962C8B-B14F-4D97-AF65-F5344CB8AC3E}">
        <p14:creationId xmlns:p14="http://schemas.microsoft.com/office/powerpoint/2010/main" val="2623502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09D5D-4B4C-5CCC-96E9-D3BFFD454B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EA890A-5570-9ED2-13AE-F66B254304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C4CDFC-4C4A-CB56-D404-2DCE05C8097B}"/>
              </a:ext>
            </a:extLst>
          </p:cNvPr>
          <p:cNvSpPr>
            <a:spLocks noGrp="1"/>
          </p:cNvSpPr>
          <p:nvPr>
            <p:ph type="body" idx="1"/>
          </p:nvPr>
        </p:nvSpPr>
        <p:spPr/>
        <p:txBody>
          <a:bodyPr/>
          <a:lstStyle/>
          <a:p>
            <a:r>
              <a:rPr lang="en-US" dirty="0"/>
              <a:t>For decades, scientists have tried to discover whether language depends on something uniquely human </a:t>
            </a:r>
          </a:p>
          <a:p>
            <a:r>
              <a:rPr lang="en-US" dirty="0"/>
              <a:t>	or whether apes might acquire it under the right conditions.</a:t>
            </a:r>
          </a:p>
          <a:p>
            <a:r>
              <a:rPr lang="en-US" dirty="0"/>
              <a:t>Early efforts focused on speech but failed—apes’ vocal anatomy cannot produce the range of human sounds.</a:t>
            </a:r>
          </a:p>
          <a:p>
            <a:r>
              <a:rPr lang="en-US" dirty="0"/>
              <a:t>So researchers turned to other modalities, </a:t>
            </a:r>
          </a:p>
          <a:p>
            <a:r>
              <a:rPr lang="en-US" dirty="0"/>
              <a:t>	teaching sign language and visual symbol systems to see how far their understanding could go.</a:t>
            </a:r>
          </a:p>
          <a:p>
            <a:endParaRPr lang="en-US" dirty="0"/>
          </a:p>
          <a:p>
            <a:r>
              <a:rPr lang="en-US" dirty="0"/>
              <a:t>The first breakthrough came with </a:t>
            </a:r>
            <a:r>
              <a:rPr lang="en-US" b="1" dirty="0"/>
              <a:t>Washoe</a:t>
            </a:r>
            <a:r>
              <a:rPr lang="en-US" dirty="0"/>
              <a:t>, a chimpanzee raised by Allen and Beatrice Gardner in the 1960s.</a:t>
            </a:r>
          </a:p>
          <a:p>
            <a:r>
              <a:rPr lang="en-US" dirty="0"/>
              <a:t>Washoe learned over a hundred American Sign Language signs </a:t>
            </a:r>
          </a:p>
          <a:p>
            <a:r>
              <a:rPr lang="en-US" dirty="0"/>
              <a:t>	and combined them into short expressions such as “You me go out” or “Gimme sweet.”</a:t>
            </a:r>
          </a:p>
          <a:p>
            <a:r>
              <a:rPr lang="en-US" dirty="0"/>
              <a:t>She used signs spontaneously and even taught a few to other chimps, hinting at cultural learning.</a:t>
            </a:r>
          </a:p>
          <a:p>
            <a:r>
              <a:rPr lang="en-US" dirty="0"/>
              <a:t>Washoe’s achievements challenged the assumption that language was an all-or-nothing human trait.</a:t>
            </a:r>
          </a:p>
          <a:p>
            <a:endParaRPr lang="en-US" dirty="0"/>
          </a:p>
          <a:p>
            <a:r>
              <a:rPr lang="en-US" dirty="0"/>
              <a:t>A decade later, </a:t>
            </a:r>
            <a:r>
              <a:rPr lang="en-US" b="1" dirty="0"/>
              <a:t>Nim </a:t>
            </a:r>
            <a:r>
              <a:rPr lang="en-US" b="1" dirty="0" err="1"/>
              <a:t>Chimpsky</a:t>
            </a:r>
            <a:r>
              <a:rPr lang="en-US" dirty="0"/>
              <a:t>, raised in a human environment by Herbert Terrace, </a:t>
            </a:r>
          </a:p>
          <a:p>
            <a:r>
              <a:rPr lang="en-US" dirty="0"/>
              <a:t>	became the subject of a more systematic experiment.</a:t>
            </a:r>
          </a:p>
          <a:p>
            <a:r>
              <a:rPr lang="en-US" dirty="0"/>
              <a:t>Nim learned hundreds of signs and could produce short sequences like “Eat drink” or “Nim play.”</a:t>
            </a:r>
          </a:p>
          <a:p>
            <a:r>
              <a:rPr lang="en-US" dirty="0"/>
              <a:t>But when Terrace analyzed his output, he concluded that Nim’s combinations lacked grammar and originality.</a:t>
            </a:r>
          </a:p>
          <a:p>
            <a:r>
              <a:rPr lang="en-US" dirty="0"/>
              <a:t>Most sequences were imitations of trainers’ signs, not self-generated sentences.</a:t>
            </a:r>
          </a:p>
          <a:p>
            <a:r>
              <a:rPr lang="en-US" dirty="0"/>
              <a:t>The project ended with a famous paper arguing that Nim was communicating, </a:t>
            </a:r>
          </a:p>
          <a:p>
            <a:r>
              <a:rPr lang="en-US" dirty="0"/>
              <a:t>	but not using language in the human sense.</a:t>
            </a:r>
          </a:p>
          <a:p>
            <a:endParaRPr lang="en-US" dirty="0"/>
          </a:p>
          <a:p>
            <a:r>
              <a:rPr lang="en-US" dirty="0"/>
              <a:t>Meanwhile, </a:t>
            </a:r>
            <a:r>
              <a:rPr lang="en-US" b="1" dirty="0"/>
              <a:t>Koko</a:t>
            </a:r>
            <a:r>
              <a:rPr lang="en-US" dirty="0"/>
              <a:t> the gorilla became a cultural icon under Penny Patterson’s care.</a:t>
            </a:r>
          </a:p>
          <a:p>
            <a:r>
              <a:rPr lang="en-US" dirty="0"/>
              <a:t>Koko reportedly learned more than a thousand signs and seemed to express emotions </a:t>
            </a:r>
          </a:p>
          <a:p>
            <a:r>
              <a:rPr lang="en-US" dirty="0"/>
              <a:t>	such as sadness, affection, and humor.</a:t>
            </a:r>
          </a:p>
          <a:p>
            <a:r>
              <a:rPr lang="en-US" dirty="0"/>
              <a:t>She once signed “finger bracelet” for ring and “cry” when her kitten died, deeply moving the public.</a:t>
            </a:r>
          </a:p>
          <a:p>
            <a:r>
              <a:rPr lang="en-US" dirty="0"/>
              <a:t>Critics, however, noted that her signs were inconsistent </a:t>
            </a:r>
          </a:p>
          <a:p>
            <a:r>
              <a:rPr lang="en-US" dirty="0"/>
              <a:t>	and that her trainers’ interpretations often exceeded what the data supported.</a:t>
            </a:r>
          </a:p>
          <a:p>
            <a:endParaRPr lang="en-US" dirty="0"/>
          </a:p>
          <a:p>
            <a:r>
              <a:rPr lang="en-US" dirty="0"/>
              <a:t>Finally came </a:t>
            </a:r>
            <a:r>
              <a:rPr lang="en-US" b="1" dirty="0"/>
              <a:t>Kanzi</a:t>
            </a:r>
            <a:r>
              <a:rPr lang="en-US" dirty="0"/>
              <a:t>, a bonobo taught by Sue Savage-Rumbaugh in the 1980s.</a:t>
            </a:r>
          </a:p>
          <a:p>
            <a:r>
              <a:rPr lang="en-US" dirty="0"/>
              <a:t>Unlike earlier subjects, Kanzi wasn’t drilled—he learned naturally by watching his mother’s lessons.</a:t>
            </a:r>
          </a:p>
          <a:p>
            <a:r>
              <a:rPr lang="en-US" dirty="0"/>
              <a:t>He mastered hundreds of </a:t>
            </a:r>
            <a:r>
              <a:rPr lang="en-US" b="1" dirty="0"/>
              <a:t>lexigrams</a:t>
            </a:r>
            <a:r>
              <a:rPr lang="en-US" dirty="0"/>
              <a:t> (visual symbols) and understood spoken English commands </a:t>
            </a:r>
          </a:p>
          <a:p>
            <a:r>
              <a:rPr lang="en-US" dirty="0"/>
              <a:t>	like “Put the soap in the water” or “Give the dog a hug.”</a:t>
            </a:r>
          </a:p>
          <a:p>
            <a:r>
              <a:rPr lang="en-US" dirty="0"/>
              <a:t>Kanzi could combine known symbols to make creative utterances such as “slow lettuce” for kale or </a:t>
            </a:r>
          </a:p>
          <a:p>
            <a:r>
              <a:rPr lang="en-US" dirty="0"/>
              <a:t>	“apple chase” when running away with another ape’s apple.</a:t>
            </a:r>
          </a:p>
          <a:p>
            <a:endParaRPr lang="en-US" dirty="0"/>
          </a:p>
          <a:p>
            <a:r>
              <a:rPr lang="en-US" dirty="0"/>
              <a:t>Taken together, these studies show that apes can learn symbols, </a:t>
            </a:r>
          </a:p>
          <a:p>
            <a:r>
              <a:rPr lang="en-US" dirty="0"/>
              <a:t>	use them intentionally, and even combine them in limited ways.</a:t>
            </a:r>
          </a:p>
          <a:p>
            <a:r>
              <a:rPr lang="en-US" dirty="0"/>
              <a:t>They demonstrate impressive cognitive and social understanding, far beyond mere conditioning.</a:t>
            </a:r>
          </a:p>
          <a:p>
            <a:r>
              <a:rPr lang="en-US" dirty="0"/>
              <a:t>Yet their communication remains bounded—short, concrete, and heavily dependent on human guidance.</a:t>
            </a:r>
          </a:p>
          <a:p>
            <a:r>
              <a:rPr lang="en-US" dirty="0"/>
              <a:t>The successes of Washoe, Nim, Koko, and Kanzi blur the line between communication and language, </a:t>
            </a:r>
          </a:p>
          <a:p>
            <a:r>
              <a:rPr lang="en-US" dirty="0"/>
              <a:t>	but they also make that boundary visible: apes can learn the edges of our system, but they cannot cross fully into it.</a:t>
            </a:r>
          </a:p>
        </p:txBody>
      </p:sp>
      <p:sp>
        <p:nvSpPr>
          <p:cNvPr id="4" name="Slide Number Placeholder 3">
            <a:extLst>
              <a:ext uri="{FF2B5EF4-FFF2-40B4-BE49-F238E27FC236}">
                <a16:creationId xmlns:a16="http://schemas.microsoft.com/office/drawing/2014/main" id="{D0D6F93E-31EC-079D-A181-BEE9A6E0570F}"/>
              </a:ext>
            </a:extLst>
          </p:cNvPr>
          <p:cNvSpPr>
            <a:spLocks noGrp="1"/>
          </p:cNvSpPr>
          <p:nvPr>
            <p:ph type="sldNum" sz="quarter" idx="5"/>
          </p:nvPr>
        </p:nvSpPr>
        <p:spPr/>
        <p:txBody>
          <a:bodyPr/>
          <a:lstStyle/>
          <a:p>
            <a:fld id="{B0C32C59-1409-2640-866F-4A1083575A35}" type="slidenum">
              <a:rPr lang="en-US" smtClean="0"/>
              <a:t>11</a:t>
            </a:fld>
            <a:endParaRPr lang="en-US"/>
          </a:p>
        </p:txBody>
      </p:sp>
    </p:spTree>
    <p:extLst>
      <p:ext uri="{BB962C8B-B14F-4D97-AF65-F5344CB8AC3E}">
        <p14:creationId xmlns:p14="http://schemas.microsoft.com/office/powerpoint/2010/main" val="2948861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B3800-B2E7-C048-20F3-71BFA2B818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154A10-3B1F-2084-A3C7-9F629FE65F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33A92-9282-7FEC-A0E5-342D5F53E388}"/>
              </a:ext>
            </a:extLst>
          </p:cNvPr>
          <p:cNvSpPr>
            <a:spLocks noGrp="1"/>
          </p:cNvSpPr>
          <p:nvPr>
            <p:ph type="body" idx="1"/>
          </p:nvPr>
        </p:nvSpPr>
        <p:spPr/>
        <p:txBody>
          <a:bodyPr/>
          <a:lstStyle/>
          <a:p>
            <a:r>
              <a:rPr lang="en-US" dirty="0"/>
              <a:t>The ape language studies showed that our cousins possess much of the groundwork for language</a:t>
            </a:r>
          </a:p>
          <a:p>
            <a:r>
              <a:rPr lang="en-US" dirty="0"/>
              <a:t>	—attention sharing, imitation, and intentional communication.</a:t>
            </a:r>
          </a:p>
          <a:p>
            <a:r>
              <a:rPr lang="en-US" dirty="0"/>
              <a:t>They can learn symbols and understand others’ goals, but their messages remain short, concrete, and bound to the present.</a:t>
            </a:r>
          </a:p>
          <a:p>
            <a:r>
              <a:rPr lang="en-US" dirty="0"/>
              <a:t>What seems to be missing is not intelligence, but a certain kind of </a:t>
            </a:r>
            <a:r>
              <a:rPr lang="en-US" i="1" dirty="0"/>
              <a:t>representational flexibility</a:t>
            </a:r>
          </a:p>
          <a:p>
            <a:r>
              <a:rPr lang="en-US" i="1" dirty="0"/>
              <a:t>	</a:t>
            </a:r>
            <a:r>
              <a:rPr lang="en-US" dirty="0"/>
              <a:t>—the ability to treat ideas as stand-ins that can be freely swapped and recombined.</a:t>
            </a:r>
          </a:p>
          <a:p>
            <a:r>
              <a:rPr lang="en-US" dirty="0"/>
              <a:t>That flexibility may have originated in the primate capacity for mental simulation.</a:t>
            </a:r>
          </a:p>
          <a:p>
            <a:endParaRPr lang="en-US" dirty="0"/>
          </a:p>
          <a:p>
            <a:r>
              <a:rPr lang="en-US" dirty="0"/>
              <a:t>As we discussed last week, primate brains are powerful simulators.</a:t>
            </a:r>
          </a:p>
          <a:p>
            <a:r>
              <a:rPr lang="en-US" dirty="0"/>
              <a:t>They can imagine actions before performing them and model the likely responses of others.</a:t>
            </a:r>
          </a:p>
          <a:p>
            <a:r>
              <a:rPr lang="en-US" dirty="0"/>
              <a:t>Doing this requires treating the “self” and “other” as interchangeable within an internal scene: </a:t>
            </a:r>
          </a:p>
          <a:p>
            <a:r>
              <a:rPr lang="en-US" dirty="0"/>
              <a:t>	a kind of role substitution that already resembles using variables in a symbolic system.</a:t>
            </a:r>
          </a:p>
          <a:p>
            <a:r>
              <a:rPr lang="en-US" dirty="0"/>
              <a:t>In other words, primates can manipulate models of minds and behaviors, </a:t>
            </a:r>
          </a:p>
          <a:p>
            <a:r>
              <a:rPr lang="en-US" dirty="0"/>
              <a:t>	but humans extended that trick to manipulate </a:t>
            </a:r>
            <a:r>
              <a:rPr lang="en-US" i="1" dirty="0"/>
              <a:t>symbols</a:t>
            </a:r>
            <a:r>
              <a:rPr lang="en-US" dirty="0"/>
              <a:t> themselves.</a:t>
            </a:r>
          </a:p>
          <a:p>
            <a:endParaRPr lang="en-US" dirty="0"/>
          </a:p>
          <a:p>
            <a:r>
              <a:rPr lang="en-US" dirty="0"/>
              <a:t>Once a brain could swap self and other, it could also substitute present and future, real and imagined.</a:t>
            </a:r>
          </a:p>
          <a:p>
            <a:r>
              <a:rPr lang="en-US" dirty="0"/>
              <a:t>That opened the door to narrative thought—replaying past events, planning future ones, </a:t>
            </a:r>
          </a:p>
          <a:p>
            <a:r>
              <a:rPr lang="en-US" dirty="0"/>
              <a:t>	and embedding these imagined selves into shared social stories.</a:t>
            </a:r>
          </a:p>
          <a:p>
            <a:r>
              <a:rPr lang="en-US" dirty="0"/>
              <a:t>The mental grammar of simulation may have been the scaffolding on which linguistic grammar later formed.</a:t>
            </a:r>
          </a:p>
          <a:p>
            <a:r>
              <a:rPr lang="en-US" dirty="0"/>
              <a:t>Language then externalized those inner role-swapping structures, turning private imagination into public communication.</a:t>
            </a:r>
          </a:p>
          <a:p>
            <a:endParaRPr lang="en-US" dirty="0"/>
          </a:p>
          <a:p>
            <a:r>
              <a:rPr lang="en-US" dirty="0"/>
              <a:t>So the difference between apes and humans may not be the sudden invention of symbols from nothing.</a:t>
            </a:r>
          </a:p>
          <a:p>
            <a:r>
              <a:rPr lang="en-US" dirty="0"/>
              <a:t>It may lie in the amplification of a preexisting ability to simulate, substitute, </a:t>
            </a:r>
          </a:p>
          <a:p>
            <a:r>
              <a:rPr lang="en-US" dirty="0"/>
              <a:t>	and generalize across roles and times.</a:t>
            </a:r>
          </a:p>
          <a:p>
            <a:r>
              <a:rPr lang="en-US" dirty="0"/>
              <a:t>Once that flexible representational system combined with shared attention and teaching, </a:t>
            </a:r>
          </a:p>
          <a:p>
            <a:r>
              <a:rPr lang="en-US" dirty="0"/>
              <a:t>	the path toward symbolic language was open.</a:t>
            </a:r>
          </a:p>
          <a:p>
            <a:r>
              <a:rPr lang="en-US" dirty="0"/>
              <a:t>Human speech may therefore be the audible form of a deeper cognitive leap: </a:t>
            </a:r>
          </a:p>
          <a:p>
            <a:r>
              <a:rPr lang="en-US" dirty="0"/>
              <a:t>	a mind that could already imagine itself—and others—in multiple versions and times.</a:t>
            </a:r>
          </a:p>
        </p:txBody>
      </p:sp>
      <p:sp>
        <p:nvSpPr>
          <p:cNvPr id="4" name="Slide Number Placeholder 3">
            <a:extLst>
              <a:ext uri="{FF2B5EF4-FFF2-40B4-BE49-F238E27FC236}">
                <a16:creationId xmlns:a16="http://schemas.microsoft.com/office/drawing/2014/main" id="{075F0BE7-3871-6278-CA4E-49D68BE41DC4}"/>
              </a:ext>
            </a:extLst>
          </p:cNvPr>
          <p:cNvSpPr>
            <a:spLocks noGrp="1"/>
          </p:cNvSpPr>
          <p:nvPr>
            <p:ph type="sldNum" sz="quarter" idx="5"/>
          </p:nvPr>
        </p:nvSpPr>
        <p:spPr/>
        <p:txBody>
          <a:bodyPr/>
          <a:lstStyle/>
          <a:p>
            <a:fld id="{B0C32C59-1409-2640-866F-4A1083575A35}" type="slidenum">
              <a:rPr lang="en-US" smtClean="0"/>
              <a:t>12</a:t>
            </a:fld>
            <a:endParaRPr lang="en-US"/>
          </a:p>
        </p:txBody>
      </p:sp>
    </p:spTree>
    <p:extLst>
      <p:ext uri="{BB962C8B-B14F-4D97-AF65-F5344CB8AC3E}">
        <p14:creationId xmlns:p14="http://schemas.microsoft.com/office/powerpoint/2010/main" val="1718948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4C981-1A70-47A3-B17C-093F94951F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14B2FF-7901-7BB9-DF83-45C00735B6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9FA088-9C6E-C45C-6567-660622A2C0F1}"/>
              </a:ext>
            </a:extLst>
          </p:cNvPr>
          <p:cNvSpPr>
            <a:spLocks noGrp="1"/>
          </p:cNvSpPr>
          <p:nvPr>
            <p:ph type="body" idx="1"/>
          </p:nvPr>
        </p:nvSpPr>
        <p:spPr/>
        <p:txBody>
          <a:bodyPr/>
          <a:lstStyle/>
          <a:p>
            <a:r>
              <a:rPr lang="en-US" dirty="0"/>
              <a:t>In the last module we saw that primates differ from other mammals in their ability to </a:t>
            </a:r>
            <a:r>
              <a:rPr lang="en-US" i="1" dirty="0"/>
              <a:t>simulate</a:t>
            </a:r>
          </a:p>
          <a:p>
            <a:r>
              <a:rPr lang="en-US" i="1" dirty="0"/>
              <a:t>	</a:t>
            </a:r>
            <a:r>
              <a:rPr lang="en-US" dirty="0"/>
              <a:t>—to imagine actions, outcomes, and even the inner states of others.</a:t>
            </a:r>
          </a:p>
          <a:p>
            <a:r>
              <a:rPr lang="en-US" dirty="0"/>
              <a:t>They can mentally rehearse a behavior before doing it, or predict what a rival might do next.</a:t>
            </a:r>
          </a:p>
          <a:p>
            <a:r>
              <a:rPr lang="en-US" dirty="0"/>
              <a:t>This capacity for inner modeling is what makes primate social life so strategic, </a:t>
            </a:r>
          </a:p>
          <a:p>
            <a:r>
              <a:rPr lang="en-US" dirty="0"/>
              <a:t>	but it also laid the cognitive groundwork for language.</a:t>
            </a:r>
          </a:p>
          <a:p>
            <a:r>
              <a:rPr lang="en-US" dirty="0"/>
              <a:t>It introduced minds that could represent reality, not just react to it.</a:t>
            </a:r>
          </a:p>
          <a:p>
            <a:endParaRPr lang="en-US" dirty="0"/>
          </a:p>
          <a:p>
            <a:r>
              <a:rPr lang="en-US" dirty="0"/>
              <a:t>To simulate another’s behavior, a primate must temporarily substitute that individual for itself in the mental model</a:t>
            </a:r>
          </a:p>
          <a:p>
            <a:r>
              <a:rPr lang="en-US" dirty="0"/>
              <a:t>	—an act of representational flexibility.</a:t>
            </a:r>
          </a:p>
          <a:p>
            <a:r>
              <a:rPr lang="en-US" dirty="0"/>
              <a:t>It must treat “self” and “other” as interchangeable roles within the same internal schema.</a:t>
            </a:r>
          </a:p>
          <a:p>
            <a:r>
              <a:rPr lang="en-US" dirty="0"/>
              <a:t>That swapping ability is a small but crucial step toward </a:t>
            </a:r>
            <a:r>
              <a:rPr lang="en-US" i="1" dirty="0"/>
              <a:t>symbolic representation</a:t>
            </a:r>
            <a:r>
              <a:rPr lang="en-US" dirty="0"/>
              <a:t>: </a:t>
            </a:r>
          </a:p>
          <a:p>
            <a:r>
              <a:rPr lang="en-US" dirty="0"/>
              <a:t>	a system in which tokens stand for things that are not themselves.</a:t>
            </a:r>
          </a:p>
          <a:p>
            <a:r>
              <a:rPr lang="en-US" dirty="0"/>
              <a:t>Once the mind could swap variables inside its own simulations, </a:t>
            </a:r>
          </a:p>
          <a:p>
            <a:r>
              <a:rPr lang="en-US" dirty="0"/>
              <a:t>	it wasn’t a huge leap to swap sounds or gestures for those same internal roles.</a:t>
            </a:r>
            <a:br>
              <a:rPr lang="en-US" dirty="0"/>
            </a:br>
            <a:endParaRPr lang="en-US" dirty="0"/>
          </a:p>
          <a:p>
            <a:r>
              <a:rPr lang="en-US" dirty="0"/>
              <a:t>This flexibility also opened the door to thinking across time.</a:t>
            </a:r>
          </a:p>
          <a:p>
            <a:r>
              <a:rPr lang="en-US" dirty="0"/>
              <a:t>If the self can be replaced with the past self, or an imagined future one, </a:t>
            </a:r>
          </a:p>
          <a:p>
            <a:r>
              <a:rPr lang="en-US" dirty="0"/>
              <a:t>	then the simulation can represent “what I did yesterday” or “what I will do tomorrow.”</a:t>
            </a:r>
          </a:p>
          <a:p>
            <a:r>
              <a:rPr lang="en-US" dirty="0"/>
              <a:t>That temporal displacement mirrors what language later achieves through tense and narrative</a:t>
            </a:r>
          </a:p>
          <a:p>
            <a:r>
              <a:rPr lang="en-US" dirty="0"/>
              <a:t>	—the grammar of imagination already forming in the mind’s theater.</a:t>
            </a:r>
          </a:p>
          <a:p>
            <a:r>
              <a:rPr lang="en-US" dirty="0"/>
              <a:t>Language, in this sense, may have evolved as an </a:t>
            </a:r>
            <a:r>
              <a:rPr lang="en-US" i="1" dirty="0"/>
              <a:t>externalization</a:t>
            </a:r>
            <a:r>
              <a:rPr lang="en-US" dirty="0"/>
              <a:t> of these inner variable-based models.</a:t>
            </a:r>
          </a:p>
          <a:p>
            <a:endParaRPr lang="en-US" dirty="0"/>
          </a:p>
          <a:p>
            <a:r>
              <a:rPr lang="en-US" dirty="0"/>
              <a:t>So when we ask what makes human communication different, it may not be just the invention of words and syntax.</a:t>
            </a:r>
          </a:p>
          <a:p>
            <a:r>
              <a:rPr lang="en-US" dirty="0"/>
              <a:t>It could be the refinement of a mental architecture that was already symbolic in spirit</a:t>
            </a:r>
          </a:p>
          <a:p>
            <a:r>
              <a:rPr lang="en-US" dirty="0"/>
              <a:t>	—a brain that could represent roles, swap elements, and project them across contexts.</a:t>
            </a:r>
          </a:p>
          <a:p>
            <a:r>
              <a:rPr lang="en-US" dirty="0"/>
              <a:t>The labels and grammar of language might simply be the public expression of a capacity that began as silent simulation.</a:t>
            </a:r>
          </a:p>
          <a:p>
            <a:r>
              <a:rPr lang="en-US" dirty="0"/>
              <a:t>This continuity helps explain why language feels natural to us: </a:t>
            </a:r>
          </a:p>
          <a:p>
            <a:r>
              <a:rPr lang="en-US" dirty="0"/>
              <a:t>	it is built from the same mental machinery we already use to imagine, empathize, and plan.</a:t>
            </a:r>
          </a:p>
        </p:txBody>
      </p:sp>
      <p:sp>
        <p:nvSpPr>
          <p:cNvPr id="4" name="Slide Number Placeholder 3">
            <a:extLst>
              <a:ext uri="{FF2B5EF4-FFF2-40B4-BE49-F238E27FC236}">
                <a16:creationId xmlns:a16="http://schemas.microsoft.com/office/drawing/2014/main" id="{D659A242-C417-7165-E150-C8F6936EBEAF}"/>
              </a:ext>
            </a:extLst>
          </p:cNvPr>
          <p:cNvSpPr>
            <a:spLocks noGrp="1"/>
          </p:cNvSpPr>
          <p:nvPr>
            <p:ph type="sldNum" sz="quarter" idx="5"/>
          </p:nvPr>
        </p:nvSpPr>
        <p:spPr/>
        <p:txBody>
          <a:bodyPr/>
          <a:lstStyle/>
          <a:p>
            <a:fld id="{B0C32C59-1409-2640-866F-4A1083575A35}" type="slidenum">
              <a:rPr lang="en-US" smtClean="0"/>
              <a:t>13</a:t>
            </a:fld>
            <a:endParaRPr lang="en-US"/>
          </a:p>
        </p:txBody>
      </p:sp>
    </p:spTree>
    <p:extLst>
      <p:ext uri="{BB962C8B-B14F-4D97-AF65-F5344CB8AC3E}">
        <p14:creationId xmlns:p14="http://schemas.microsoft.com/office/powerpoint/2010/main" val="2254510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6FE0C-A706-B8CA-8358-C9F65A22E3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8BE805-32CD-5B0A-5A01-42B44F792A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6F9B37-D8DB-D52A-AB00-53713F7950C4}"/>
              </a:ext>
            </a:extLst>
          </p:cNvPr>
          <p:cNvSpPr>
            <a:spLocks noGrp="1"/>
          </p:cNvSpPr>
          <p:nvPr>
            <p:ph type="body" idx="1"/>
          </p:nvPr>
        </p:nvSpPr>
        <p:spPr/>
        <p:txBody>
          <a:bodyPr/>
          <a:lstStyle/>
          <a:p>
            <a:r>
              <a:rPr lang="en-US" dirty="0"/>
              <a:t>We’ve now sketched out what language is,</a:t>
            </a:r>
          </a:p>
          <a:p>
            <a:r>
              <a:rPr lang="en-US" dirty="0"/>
              <a:t>and how human language differs from other forms of communication.</a:t>
            </a:r>
          </a:p>
          <a:p>
            <a:r>
              <a:rPr lang="en-US" dirty="0"/>
              <a:t>Next come the evolutionary questions:</a:t>
            </a:r>
          </a:p>
          <a:p>
            <a:r>
              <a:rPr lang="en-US" dirty="0"/>
              <a:t>When, how, and why did language evolve?</a:t>
            </a:r>
            <a:br>
              <a:rPr lang="en-US" dirty="0"/>
            </a:br>
            <a:endParaRPr lang="en-US" dirty="0"/>
          </a:p>
          <a:p>
            <a:r>
              <a:rPr lang="en-US" dirty="0"/>
              <a:t>Let’s begin with </a:t>
            </a:r>
            <a:r>
              <a:rPr lang="en-US" b="1" dirty="0"/>
              <a:t>where and when</a:t>
            </a:r>
            <a:r>
              <a:rPr lang="en-US" dirty="0"/>
              <a:t>.</a:t>
            </a:r>
          </a:p>
          <a:p>
            <a:r>
              <a:rPr lang="en-US" dirty="0"/>
              <a:t>Pinpointing the origin of language is one of the hardest problems in science.</a:t>
            </a:r>
          </a:p>
          <a:p>
            <a:r>
              <a:rPr lang="en-US" dirty="0"/>
              <a:t>Words and grammar leave no fossils, and the soft tissues needed for speech don’t preserve.</a:t>
            </a:r>
          </a:p>
          <a:p>
            <a:r>
              <a:rPr lang="en-US" dirty="0"/>
              <a:t>All we have are indirect clues—from skulls, tools, artifacts, and the genes and brains of their descendants.</a:t>
            </a:r>
          </a:p>
          <a:p>
            <a:r>
              <a:rPr lang="en-US" dirty="0"/>
              <a:t>Even so, these clues allow us to sketch a plausible story of </a:t>
            </a:r>
            <a:r>
              <a:rPr lang="en-US" i="1" dirty="0"/>
              <a:t>where</a:t>
            </a:r>
            <a:r>
              <a:rPr lang="en-US" dirty="0"/>
              <a:t> and </a:t>
            </a:r>
            <a:r>
              <a:rPr lang="en-US" i="1" dirty="0"/>
              <a:t>when</a:t>
            </a:r>
            <a:r>
              <a:rPr lang="en-US" dirty="0"/>
              <a:t> language took shape.</a:t>
            </a:r>
          </a:p>
          <a:p>
            <a:endParaRPr lang="en-US" dirty="0"/>
          </a:p>
          <a:p>
            <a:r>
              <a:rPr lang="en-US" dirty="0"/>
              <a:t>Some researchers place its beginnings deep in our lineage,</a:t>
            </a:r>
          </a:p>
          <a:p>
            <a:r>
              <a:rPr lang="en-US" dirty="0"/>
              <a:t>with </a:t>
            </a:r>
            <a:r>
              <a:rPr lang="en-US" b="1" dirty="0"/>
              <a:t>Homo erectus</a:t>
            </a:r>
            <a:r>
              <a:rPr lang="en-US" dirty="0"/>
              <a:t>, nearly two million years ago.</a:t>
            </a:r>
          </a:p>
          <a:p>
            <a:r>
              <a:rPr lang="en-US" dirty="0"/>
              <a:t>They point to larger brains, cooperative hunting, and long childhoods</a:t>
            </a:r>
          </a:p>
          <a:p>
            <a:r>
              <a:rPr lang="en-US" dirty="0"/>
              <a:t>as evidence that complex communication was already emerging in Africa.</a:t>
            </a:r>
          </a:p>
          <a:p>
            <a:r>
              <a:rPr lang="en-US" dirty="0"/>
              <a:t>Others argue for a much later origin, around 100–200 thousand years ago,</a:t>
            </a:r>
          </a:p>
          <a:p>
            <a:r>
              <a:rPr lang="en-US" dirty="0"/>
              <a:t>when </a:t>
            </a:r>
            <a:r>
              <a:rPr lang="en-US" b="1" dirty="0"/>
              <a:t>Homo sapiens</a:t>
            </a:r>
            <a:r>
              <a:rPr lang="en-US" dirty="0"/>
              <a:t> developed symbolic art, ornaments, and ritual behavior.</a:t>
            </a:r>
          </a:p>
          <a:p>
            <a:r>
              <a:rPr lang="en-US" dirty="0"/>
              <a:t>Still others see multiple stages—gesture, proto-speech,</a:t>
            </a:r>
          </a:p>
          <a:p>
            <a:r>
              <a:rPr lang="en-US" dirty="0"/>
              <a:t>and full syntax unfolding gradually across species and continents.</a:t>
            </a:r>
          </a:p>
          <a:p>
            <a:endParaRPr lang="en-US" dirty="0"/>
          </a:p>
          <a:p>
            <a:r>
              <a:rPr lang="en-US" dirty="0"/>
              <a:t>Anatomical evidence gives a few anchor points.</a:t>
            </a:r>
          </a:p>
          <a:p>
            <a:r>
              <a:rPr lang="en-US" dirty="0"/>
              <a:t>The position of the larynx and the size of the hypoglossal canal </a:t>
            </a:r>
          </a:p>
          <a:p>
            <a:r>
              <a:rPr lang="en-US" dirty="0"/>
              <a:t>	suggest that by at least 400,000 years ago,</a:t>
            </a:r>
          </a:p>
          <a:p>
            <a:r>
              <a:rPr lang="en-US" dirty="0"/>
              <a:t>our ancestors could control breath and articulation much like we do.</a:t>
            </a:r>
          </a:p>
          <a:p>
            <a:r>
              <a:rPr lang="en-US" dirty="0"/>
              <a:t>Meanwhile, genetic evidence—especially changes in the </a:t>
            </a:r>
            <a:r>
              <a:rPr lang="en-US" b="1" dirty="0"/>
              <a:t>FOXP2</a:t>
            </a:r>
            <a:r>
              <a:rPr lang="en-US" dirty="0"/>
              <a:t> gene—</a:t>
            </a:r>
          </a:p>
          <a:p>
            <a:r>
              <a:rPr lang="en-US" dirty="0"/>
              <a:t>shows that neural circuits for vocal learning were evolving before modern humans appeared.</a:t>
            </a:r>
          </a:p>
          <a:p>
            <a:r>
              <a:rPr lang="en-US" dirty="0"/>
              <a:t>Taken together, these signs point to a long, gradual transition rather than a single invention.</a:t>
            </a:r>
          </a:p>
          <a:p>
            <a:endParaRPr lang="en-US" dirty="0"/>
          </a:p>
          <a:p>
            <a:r>
              <a:rPr lang="en-US" dirty="0"/>
              <a:t>Language likely emerged through </a:t>
            </a:r>
            <a:r>
              <a:rPr lang="en-US" b="1" dirty="0"/>
              <a:t>cumulative refinement</a:t>
            </a:r>
          </a:p>
          <a:p>
            <a:r>
              <a:rPr lang="en-US" b="1" dirty="0"/>
              <a:t>	</a:t>
            </a:r>
            <a:r>
              <a:rPr lang="en-US" dirty="0"/>
              <a:t>—a process of biological and cultural feedback.</a:t>
            </a:r>
          </a:p>
          <a:p>
            <a:r>
              <a:rPr lang="en-US" dirty="0"/>
              <a:t>Early gestures and vocal calls expanded into proto-language,</a:t>
            </a:r>
          </a:p>
          <a:p>
            <a:r>
              <a:rPr lang="en-US" dirty="0"/>
              <a:t>and later into speech systems rich enough for teaching, storytelling, and shared imagination.</a:t>
            </a:r>
          </a:p>
          <a:p>
            <a:r>
              <a:rPr lang="en-US" dirty="0"/>
              <a:t>By the time of </a:t>
            </a:r>
            <a:r>
              <a:rPr lang="en-US" b="1" dirty="0"/>
              <a:t>Homo sapiens</a:t>
            </a:r>
            <a:r>
              <a:rPr lang="en-US" dirty="0"/>
              <a:t>, language was fully integrated into social life,</a:t>
            </a:r>
          </a:p>
          <a:p>
            <a:r>
              <a:rPr lang="en-US" dirty="0"/>
              <a:t>shaping the minds that shaped it in return.</a:t>
            </a:r>
          </a:p>
          <a:p>
            <a:r>
              <a:rPr lang="en-US" dirty="0"/>
              <a:t>Next, we’ll turn to the question of </a:t>
            </a:r>
            <a:r>
              <a:rPr lang="en-US" i="1" dirty="0"/>
              <a:t>why</a:t>
            </a:r>
            <a:r>
              <a:rPr lang="en-US" dirty="0"/>
              <a:t> that new system was so adaptive once it arrived.</a:t>
            </a:r>
          </a:p>
        </p:txBody>
      </p:sp>
      <p:sp>
        <p:nvSpPr>
          <p:cNvPr id="4" name="Slide Number Placeholder 3">
            <a:extLst>
              <a:ext uri="{FF2B5EF4-FFF2-40B4-BE49-F238E27FC236}">
                <a16:creationId xmlns:a16="http://schemas.microsoft.com/office/drawing/2014/main" id="{5EB21743-C6EB-9222-5542-F3BAEBC3B020}"/>
              </a:ext>
            </a:extLst>
          </p:cNvPr>
          <p:cNvSpPr>
            <a:spLocks noGrp="1"/>
          </p:cNvSpPr>
          <p:nvPr>
            <p:ph type="sldNum" sz="quarter" idx="5"/>
          </p:nvPr>
        </p:nvSpPr>
        <p:spPr/>
        <p:txBody>
          <a:bodyPr/>
          <a:lstStyle/>
          <a:p>
            <a:fld id="{B0C32C59-1409-2640-866F-4A1083575A35}" type="slidenum">
              <a:rPr lang="en-US" smtClean="0"/>
              <a:t>14</a:t>
            </a:fld>
            <a:endParaRPr lang="en-US"/>
          </a:p>
        </p:txBody>
      </p:sp>
    </p:spTree>
    <p:extLst>
      <p:ext uri="{BB962C8B-B14F-4D97-AF65-F5344CB8AC3E}">
        <p14:creationId xmlns:p14="http://schemas.microsoft.com/office/powerpoint/2010/main" val="2852671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6EF51-1531-7396-B43C-158772E22C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7865AC-0CC3-0173-2615-4EEA8E8CF9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A21F74-50C2-5D31-332B-AEA31B4B5AE0}"/>
              </a:ext>
            </a:extLst>
          </p:cNvPr>
          <p:cNvSpPr>
            <a:spLocks noGrp="1"/>
          </p:cNvSpPr>
          <p:nvPr>
            <p:ph type="body" idx="1"/>
          </p:nvPr>
        </p:nvSpPr>
        <p:spPr/>
        <p:txBody>
          <a:bodyPr/>
          <a:lstStyle/>
          <a:p>
            <a:r>
              <a:rPr lang="en-US" dirty="0"/>
              <a:t>Even after decades of study, there is no single agreed-upon story for </a:t>
            </a:r>
            <a:r>
              <a:rPr lang="en-US" b="1" dirty="0"/>
              <a:t>how language emerged</a:t>
            </a:r>
            <a:r>
              <a:rPr lang="en-US" dirty="0"/>
              <a:t>.</a:t>
            </a:r>
          </a:p>
          <a:p>
            <a:r>
              <a:rPr lang="en-US" dirty="0"/>
              <a:t>Fossil and archaeological evidence are indirect, and speech itself leaves no trace.</a:t>
            </a:r>
          </a:p>
          <a:p>
            <a:r>
              <a:rPr lang="en-US" dirty="0"/>
              <a:t>Researchers instead look to the capacities that must have come together—</a:t>
            </a:r>
          </a:p>
          <a:p>
            <a:r>
              <a:rPr lang="en-US" dirty="0"/>
              <a:t>motor control, social learning, vocal imitation, and symbolic thought.</a:t>
            </a:r>
          </a:p>
          <a:p>
            <a:r>
              <a:rPr lang="en-US" dirty="0"/>
              <a:t>Each hypothesis highlights a different pathway by which those ingredients may have converged.</a:t>
            </a:r>
          </a:p>
          <a:p>
            <a:endParaRPr lang="en-US" dirty="0"/>
          </a:p>
          <a:p>
            <a:r>
              <a:rPr lang="en-US" dirty="0"/>
              <a:t>One long-standing view is the </a:t>
            </a:r>
            <a:r>
              <a:rPr lang="en-US" b="1" dirty="0"/>
              <a:t>gesture-first hypothesis</a:t>
            </a:r>
            <a:r>
              <a:rPr lang="en-US" dirty="0"/>
              <a:t>.</a:t>
            </a:r>
          </a:p>
          <a:p>
            <a:r>
              <a:rPr lang="en-US" dirty="0"/>
              <a:t>It proposes that early humans relied on hand signs and facial expressions long before vocal speech.</a:t>
            </a:r>
          </a:p>
          <a:p>
            <a:r>
              <a:rPr lang="en-US" dirty="0"/>
              <a:t>Gestures are visible, flexible, and still woven into conversation today,</a:t>
            </a:r>
          </a:p>
          <a:p>
            <a:r>
              <a:rPr lang="en-US" dirty="0"/>
              <a:t>suggesting that language began as a visual-motor system before shifting to sound.</a:t>
            </a:r>
          </a:p>
          <a:p>
            <a:r>
              <a:rPr lang="en-US" dirty="0"/>
              <a:t>Overlap between brain regions for manual action and speech supports this continuity.</a:t>
            </a:r>
          </a:p>
          <a:p>
            <a:endParaRPr lang="en-US" dirty="0"/>
          </a:p>
          <a:p>
            <a:r>
              <a:rPr lang="en-US" dirty="0"/>
              <a:t>Another account sees language as an </a:t>
            </a:r>
            <a:r>
              <a:rPr lang="en-US" b="1" dirty="0"/>
              <a:t>exaptation</a:t>
            </a:r>
            <a:r>
              <a:rPr lang="en-US" dirty="0"/>
              <a:t>—a by-product of expanding intelligence.</a:t>
            </a:r>
          </a:p>
          <a:p>
            <a:r>
              <a:rPr lang="en-US" dirty="0"/>
              <a:t>In this view, internal representational systems evolved first, allowing structured thought and planning.</a:t>
            </a:r>
          </a:p>
          <a:p>
            <a:r>
              <a:rPr lang="en-US" dirty="0"/>
              <a:t>Speech then arose as a way to externalize these mental hierarchies for teaching and coordination.</a:t>
            </a:r>
          </a:p>
          <a:p>
            <a:r>
              <a:rPr lang="en-US" dirty="0"/>
              <a:t>This perspective, often linked to Chomsky, </a:t>
            </a:r>
          </a:p>
          <a:p>
            <a:r>
              <a:rPr lang="en-US" dirty="0"/>
              <a:t>	treats language as a cognitive architecture that predated its communicative use.</a:t>
            </a:r>
          </a:p>
          <a:p>
            <a:endParaRPr lang="en-US" dirty="0"/>
          </a:p>
          <a:p>
            <a:r>
              <a:rPr lang="en-US" dirty="0"/>
              <a:t>A third proposal emphasizes </a:t>
            </a:r>
            <a:r>
              <a:rPr lang="en-US" b="1" dirty="0"/>
              <a:t>vocal learning</a:t>
            </a:r>
            <a:r>
              <a:rPr lang="en-US" dirty="0"/>
              <a:t> and </a:t>
            </a:r>
            <a:r>
              <a:rPr lang="en-US" b="1" dirty="0"/>
              <a:t>neural coevolution</a:t>
            </a:r>
            <a:r>
              <a:rPr lang="en-US" dirty="0"/>
              <a:t>.</a:t>
            </a:r>
          </a:p>
          <a:p>
            <a:r>
              <a:rPr lang="en-US" dirty="0"/>
              <a:t>As breath control, fine motor timing, and auditory feedback improved,</a:t>
            </a:r>
          </a:p>
          <a:p>
            <a:r>
              <a:rPr lang="en-US" dirty="0"/>
              <a:t>early hominins may have gradually shaped their vocalizations into structured signals.</a:t>
            </a:r>
          </a:p>
          <a:p>
            <a:r>
              <a:rPr lang="en-US" dirty="0"/>
              <a:t>This process could have piggybacked on musical or emotional expression—</a:t>
            </a:r>
          </a:p>
          <a:p>
            <a:r>
              <a:rPr lang="en-US" dirty="0"/>
              <a:t>systems already tuned for rhythm, imitation, and shared affect.</a:t>
            </a:r>
          </a:p>
          <a:p>
            <a:endParaRPr lang="en-US" dirty="0"/>
          </a:p>
          <a:p>
            <a:r>
              <a:rPr lang="en-US" dirty="0"/>
              <a:t>Finally, </a:t>
            </a:r>
            <a:r>
              <a:rPr lang="en-US" b="1" dirty="0"/>
              <a:t>cultural evolution</a:t>
            </a:r>
            <a:r>
              <a:rPr lang="en-US" dirty="0"/>
              <a:t> may have been the key driver tying these elements together.</a:t>
            </a:r>
          </a:p>
          <a:p>
            <a:r>
              <a:rPr lang="en-US" dirty="0"/>
              <a:t>Once a rudimentary communication system appeared, social learning could refine and elaborate it.</a:t>
            </a:r>
          </a:p>
          <a:p>
            <a:r>
              <a:rPr lang="en-US" dirty="0"/>
              <a:t>Words, conventions, and grammar would accumulate across generations,</a:t>
            </a:r>
          </a:p>
          <a:p>
            <a:r>
              <a:rPr lang="en-US" dirty="0"/>
              <a:t>gradually reshaping both behavior and brain through feedback.</a:t>
            </a:r>
          </a:p>
          <a:p>
            <a:r>
              <a:rPr lang="en-US" dirty="0"/>
              <a:t>In this view, language was not a single adaptation but a complex self-organizing process—</a:t>
            </a:r>
          </a:p>
          <a:p>
            <a:r>
              <a:rPr lang="en-US" dirty="0"/>
              <a:t>	a coevolution of gesture, voice, thought, and culture.</a:t>
            </a:r>
          </a:p>
        </p:txBody>
      </p:sp>
      <p:sp>
        <p:nvSpPr>
          <p:cNvPr id="4" name="Slide Number Placeholder 3">
            <a:extLst>
              <a:ext uri="{FF2B5EF4-FFF2-40B4-BE49-F238E27FC236}">
                <a16:creationId xmlns:a16="http://schemas.microsoft.com/office/drawing/2014/main" id="{5DBED044-4DA4-A27C-A223-993D20EB79F0}"/>
              </a:ext>
            </a:extLst>
          </p:cNvPr>
          <p:cNvSpPr>
            <a:spLocks noGrp="1"/>
          </p:cNvSpPr>
          <p:nvPr>
            <p:ph type="sldNum" sz="quarter" idx="5"/>
          </p:nvPr>
        </p:nvSpPr>
        <p:spPr/>
        <p:txBody>
          <a:bodyPr/>
          <a:lstStyle/>
          <a:p>
            <a:fld id="{B0C32C59-1409-2640-866F-4A1083575A35}" type="slidenum">
              <a:rPr lang="en-US" smtClean="0"/>
              <a:t>15</a:t>
            </a:fld>
            <a:endParaRPr lang="en-US"/>
          </a:p>
        </p:txBody>
      </p:sp>
    </p:spTree>
    <p:extLst>
      <p:ext uri="{BB962C8B-B14F-4D97-AF65-F5344CB8AC3E}">
        <p14:creationId xmlns:p14="http://schemas.microsoft.com/office/powerpoint/2010/main" val="1005803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0B103-B81E-2699-DA6A-346DCD13A9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D0A6C7-E495-4456-377C-D38B9DACD2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F8DF48-CA5A-256B-7F7B-0DC939E064B0}"/>
              </a:ext>
            </a:extLst>
          </p:cNvPr>
          <p:cNvSpPr>
            <a:spLocks noGrp="1"/>
          </p:cNvSpPr>
          <p:nvPr>
            <p:ph type="body" idx="1"/>
          </p:nvPr>
        </p:nvSpPr>
        <p:spPr/>
        <p:txBody>
          <a:bodyPr/>
          <a:lstStyle/>
          <a:p>
            <a:r>
              <a:rPr lang="en-US" dirty="0"/>
              <a:t>Now, </a:t>
            </a:r>
            <a:r>
              <a:rPr lang="en-US" i="1" dirty="0"/>
              <a:t>why</a:t>
            </a:r>
            <a:r>
              <a:rPr lang="en-US" dirty="0"/>
              <a:t> did language evolve?</a:t>
            </a:r>
          </a:p>
          <a:p>
            <a:endParaRPr lang="en-US" dirty="0"/>
          </a:p>
          <a:p>
            <a:r>
              <a:rPr lang="en-US" dirty="0"/>
              <a:t>From an evolutionary perspective, language is a mystery.</a:t>
            </a:r>
          </a:p>
          <a:p>
            <a:r>
              <a:rPr lang="en-US" dirty="0"/>
              <a:t>It takes large brains, long learning periods, and constant use, </a:t>
            </a:r>
          </a:p>
          <a:p>
            <a:r>
              <a:rPr lang="en-US" dirty="0"/>
              <a:t>	yet it often helps the listener more than the speaker.</a:t>
            </a:r>
          </a:p>
          <a:p>
            <a:r>
              <a:rPr lang="en-US" dirty="0"/>
              <a:t>When one person warns of danger, shares food locations, or teaches a skill, everyone else gains information at little cost.</a:t>
            </a:r>
          </a:p>
          <a:p>
            <a:r>
              <a:rPr lang="en-US" dirty="0"/>
              <a:t>In theory, selfish individuals could simply listen without contributing</a:t>
            </a:r>
          </a:p>
          <a:p>
            <a:r>
              <a:rPr lang="en-US" dirty="0"/>
              <a:t>	—so why didn’t such free riders make language collapse?</a:t>
            </a:r>
          </a:p>
          <a:p>
            <a:endParaRPr lang="en-US" dirty="0"/>
          </a:p>
          <a:p>
            <a:r>
              <a:rPr lang="en-US" dirty="0"/>
              <a:t>This puzzle is sometimes called </a:t>
            </a:r>
            <a:r>
              <a:rPr lang="en-US" b="1" dirty="0"/>
              <a:t>the paradox of language</a:t>
            </a:r>
            <a:r>
              <a:rPr lang="en-US" dirty="0"/>
              <a:t>:</a:t>
            </a:r>
          </a:p>
          <a:p>
            <a:r>
              <a:rPr lang="en-US" dirty="0"/>
              <a:t>How could a system based on cooperation survive natural selection, </a:t>
            </a:r>
          </a:p>
          <a:p>
            <a:r>
              <a:rPr lang="en-US" dirty="0"/>
              <a:t>	which usually rewards individual advantage?</a:t>
            </a:r>
          </a:p>
          <a:p>
            <a:r>
              <a:rPr lang="en-US" dirty="0"/>
              <a:t>If communication were purely self-serving, we’d expect signals to be manipulative or deceptive, </a:t>
            </a:r>
          </a:p>
          <a:p>
            <a:r>
              <a:rPr lang="en-US" dirty="0"/>
              <a:t>	not truthful and prosocial as human language often is.</a:t>
            </a:r>
          </a:p>
          <a:p>
            <a:r>
              <a:rPr lang="en-US" dirty="0"/>
              <a:t>Something about our social or cognitive environment must have made honesty, sharing, </a:t>
            </a:r>
          </a:p>
          <a:p>
            <a:r>
              <a:rPr lang="en-US" dirty="0"/>
              <a:t>	and teaching worth the effort.</a:t>
            </a:r>
          </a:p>
          <a:p>
            <a:endParaRPr lang="en-US" dirty="0"/>
          </a:p>
          <a:p>
            <a:r>
              <a:rPr lang="en-US" dirty="0"/>
              <a:t>Understanding </a:t>
            </a:r>
            <a:r>
              <a:rPr lang="en-US" i="1" dirty="0"/>
              <a:t>why</a:t>
            </a:r>
            <a:r>
              <a:rPr lang="en-US" dirty="0"/>
              <a:t> language evolved means identifying what kinds of pressures made talking adaptive.</a:t>
            </a:r>
          </a:p>
          <a:p>
            <a:r>
              <a:rPr lang="en-US" dirty="0"/>
              <a:t>Was it to maintain social bonds? To share knowledge? </a:t>
            </a:r>
          </a:p>
          <a:p>
            <a:r>
              <a:rPr lang="en-US" dirty="0"/>
              <a:t>	To attract allies or mates?</a:t>
            </a:r>
          </a:p>
          <a:p>
            <a:r>
              <a:rPr lang="en-US" dirty="0"/>
              <a:t>Each of these possibilities implies a different pathway by which words became woven into human survival.</a:t>
            </a:r>
          </a:p>
          <a:p>
            <a:r>
              <a:rPr lang="en-US" dirty="0"/>
              <a:t>The next few slides will explore these competing hypotheses </a:t>
            </a:r>
          </a:p>
          <a:p>
            <a:r>
              <a:rPr lang="en-US" dirty="0"/>
              <a:t>	and the mechanisms that may have stabilized cooperative communication.</a:t>
            </a:r>
          </a:p>
        </p:txBody>
      </p:sp>
      <p:sp>
        <p:nvSpPr>
          <p:cNvPr id="4" name="Slide Number Placeholder 3">
            <a:extLst>
              <a:ext uri="{FF2B5EF4-FFF2-40B4-BE49-F238E27FC236}">
                <a16:creationId xmlns:a16="http://schemas.microsoft.com/office/drawing/2014/main" id="{A79BB300-140E-64F4-55BB-8B59AB80839F}"/>
              </a:ext>
            </a:extLst>
          </p:cNvPr>
          <p:cNvSpPr>
            <a:spLocks noGrp="1"/>
          </p:cNvSpPr>
          <p:nvPr>
            <p:ph type="sldNum" sz="quarter" idx="5"/>
          </p:nvPr>
        </p:nvSpPr>
        <p:spPr/>
        <p:txBody>
          <a:bodyPr/>
          <a:lstStyle/>
          <a:p>
            <a:fld id="{B0C32C59-1409-2640-866F-4A1083575A35}" type="slidenum">
              <a:rPr lang="en-US" smtClean="0"/>
              <a:t>16</a:t>
            </a:fld>
            <a:endParaRPr lang="en-US"/>
          </a:p>
        </p:txBody>
      </p:sp>
    </p:spTree>
    <p:extLst>
      <p:ext uri="{BB962C8B-B14F-4D97-AF65-F5344CB8AC3E}">
        <p14:creationId xmlns:p14="http://schemas.microsoft.com/office/powerpoint/2010/main" val="1145154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D6D06-4DC2-55D4-2DA5-17AD8C52CC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DFAB26-DF50-35FD-D858-1F832D173F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F1123B-7836-8BD4-A1EC-E808049E2C5D}"/>
              </a:ext>
            </a:extLst>
          </p:cNvPr>
          <p:cNvSpPr>
            <a:spLocks noGrp="1"/>
          </p:cNvSpPr>
          <p:nvPr>
            <p:ph type="body" idx="1"/>
          </p:nvPr>
        </p:nvSpPr>
        <p:spPr/>
        <p:txBody>
          <a:bodyPr/>
          <a:lstStyle/>
          <a:p>
            <a:r>
              <a:rPr lang="en-US" dirty="0"/>
              <a:t>The advantages of language were broad and compounding.</a:t>
            </a:r>
          </a:p>
          <a:p>
            <a:r>
              <a:rPr lang="en-US" dirty="0"/>
              <a:t>It transformed how early humans survived, learned, and lived together.</a:t>
            </a:r>
          </a:p>
          <a:p>
            <a:r>
              <a:rPr lang="en-US" dirty="0"/>
              <a:t>Talking didn’t just make communication faster—it changed what could be communicated at all.</a:t>
            </a:r>
          </a:p>
          <a:p>
            <a:r>
              <a:rPr lang="en-US" dirty="0"/>
              <a:t>Once words existed, new kinds of cooperation, learning, and imagination became possible.</a:t>
            </a:r>
          </a:p>
          <a:p>
            <a:endParaRPr lang="en-US" dirty="0"/>
          </a:p>
          <a:p>
            <a:r>
              <a:rPr lang="en-US" dirty="0"/>
              <a:t>Language first enhanced </a:t>
            </a:r>
            <a:r>
              <a:rPr lang="en-US" b="1" dirty="0"/>
              <a:t>information sharing</a:t>
            </a:r>
            <a:r>
              <a:rPr lang="en-US" dirty="0"/>
              <a:t>.</a:t>
            </a:r>
          </a:p>
          <a:p>
            <a:r>
              <a:rPr lang="en-US" dirty="0"/>
              <a:t>It let individuals describe things not immediately present</a:t>
            </a:r>
          </a:p>
          <a:p>
            <a:r>
              <a:rPr lang="en-US" dirty="0"/>
              <a:t>	—food sources, dangers, and opportunities.</a:t>
            </a:r>
          </a:p>
          <a:p>
            <a:r>
              <a:rPr lang="en-US" dirty="0"/>
              <a:t>This ability to talk about the unseen made foragers and hunters more efficient</a:t>
            </a:r>
          </a:p>
          <a:p>
            <a:r>
              <a:rPr lang="en-US" dirty="0"/>
              <a:t>and allowed communities to coordinate across distance and time.</a:t>
            </a:r>
            <a:br>
              <a:rPr lang="en-US" dirty="0"/>
            </a:br>
            <a:endParaRPr lang="en-US" dirty="0"/>
          </a:p>
          <a:p>
            <a:r>
              <a:rPr lang="en-US" dirty="0"/>
              <a:t>It also revolutionized </a:t>
            </a:r>
            <a:r>
              <a:rPr lang="en-US" b="1" dirty="0"/>
              <a:t>teaching and learning</a:t>
            </a:r>
            <a:r>
              <a:rPr lang="en-US" dirty="0"/>
              <a:t>.</a:t>
            </a:r>
          </a:p>
          <a:p>
            <a:r>
              <a:rPr lang="en-US" dirty="0"/>
              <a:t>Before words, skills had to be acquired through observation or imitation</a:t>
            </a:r>
          </a:p>
          <a:p>
            <a:r>
              <a:rPr lang="en-US" dirty="0"/>
              <a:t>	—slow, error-prone processes.</a:t>
            </a:r>
          </a:p>
          <a:p>
            <a:r>
              <a:rPr lang="en-US" dirty="0"/>
              <a:t>Speech allowed explicit instruction: not just </a:t>
            </a:r>
            <a:r>
              <a:rPr lang="en-US" i="1" dirty="0"/>
              <a:t>showing</a:t>
            </a:r>
            <a:r>
              <a:rPr lang="en-US" dirty="0"/>
              <a:t> what to do, but </a:t>
            </a:r>
            <a:r>
              <a:rPr lang="en-US" i="1" dirty="0"/>
              <a:t>telling</a:t>
            </a:r>
            <a:r>
              <a:rPr lang="en-US" dirty="0"/>
              <a:t> how and why.</a:t>
            </a:r>
          </a:p>
          <a:p>
            <a:r>
              <a:rPr lang="en-US" dirty="0"/>
              <a:t>This made cultural knowledge easier to preserve and refine from one generation to the next.</a:t>
            </a:r>
          </a:p>
          <a:p>
            <a:endParaRPr lang="en-US" dirty="0"/>
          </a:p>
          <a:p>
            <a:r>
              <a:rPr lang="en-US" dirty="0"/>
              <a:t>Language supported new forms of </a:t>
            </a:r>
            <a:r>
              <a:rPr lang="en-US" b="1" dirty="0"/>
              <a:t>planning and coordination</a:t>
            </a:r>
            <a:r>
              <a:rPr lang="en-US" dirty="0"/>
              <a:t>.</a:t>
            </a:r>
          </a:p>
          <a:p>
            <a:r>
              <a:rPr lang="en-US" dirty="0"/>
              <a:t>Groups could share intentions, divide labor, and evaluate past successes or failures.</a:t>
            </a:r>
          </a:p>
          <a:p>
            <a:r>
              <a:rPr lang="en-US" dirty="0"/>
              <a:t>They could plan actions that depended on mutual understanding</a:t>
            </a:r>
          </a:p>
          <a:p>
            <a:r>
              <a:rPr lang="en-US" dirty="0"/>
              <a:t>	—“You take that side,” “Wait until nightfall.”</a:t>
            </a:r>
          </a:p>
          <a:p>
            <a:r>
              <a:rPr lang="en-US" dirty="0"/>
              <a:t>Such cooperative foresight was a major leap beyond instinctive signaling.</a:t>
            </a:r>
          </a:p>
          <a:p>
            <a:endParaRPr lang="en-US" dirty="0"/>
          </a:p>
          <a:p>
            <a:r>
              <a:rPr lang="en-US" dirty="0"/>
              <a:t>Finally, language reinforced </a:t>
            </a:r>
            <a:r>
              <a:rPr lang="en-US" b="1" dirty="0"/>
              <a:t>social cohesion</a:t>
            </a:r>
            <a:r>
              <a:rPr lang="en-US" dirty="0"/>
              <a:t>.</a:t>
            </a:r>
          </a:p>
          <a:p>
            <a:r>
              <a:rPr lang="en-US" dirty="0"/>
              <a:t>By sharing stories, explanations, and emotions, humans built a shared sense of identity and purpose.</a:t>
            </a:r>
          </a:p>
          <a:p>
            <a:r>
              <a:rPr lang="en-US" dirty="0"/>
              <a:t>They could articulate norms, repair misunderstandings, and imagine collective futures.</a:t>
            </a:r>
          </a:p>
          <a:p>
            <a:r>
              <a:rPr lang="en-US" dirty="0"/>
              <a:t>Talking together turned scattered individuals into stable, goal-directed communities.</a:t>
            </a:r>
          </a:p>
          <a:p>
            <a:endParaRPr lang="en-US" dirty="0"/>
          </a:p>
          <a:p>
            <a:r>
              <a:rPr lang="en-US" dirty="0"/>
              <a:t>In all these ways, language multiplied the power of cooperation.</a:t>
            </a:r>
          </a:p>
          <a:p>
            <a:r>
              <a:rPr lang="en-US" dirty="0"/>
              <a:t>It made knowledge cumulative, coordination flexible, and social life resilient.</a:t>
            </a:r>
          </a:p>
          <a:p>
            <a:r>
              <a:rPr lang="en-US" dirty="0"/>
              <a:t>Whatever sparked its origin, once language appeared, the advantages of keeping it spread rapidly.</a:t>
            </a:r>
          </a:p>
        </p:txBody>
      </p:sp>
      <p:sp>
        <p:nvSpPr>
          <p:cNvPr id="4" name="Slide Number Placeholder 3">
            <a:extLst>
              <a:ext uri="{FF2B5EF4-FFF2-40B4-BE49-F238E27FC236}">
                <a16:creationId xmlns:a16="http://schemas.microsoft.com/office/drawing/2014/main" id="{5144F96F-E4C5-A2B5-BED2-E4041EB69A80}"/>
              </a:ext>
            </a:extLst>
          </p:cNvPr>
          <p:cNvSpPr>
            <a:spLocks noGrp="1"/>
          </p:cNvSpPr>
          <p:nvPr>
            <p:ph type="sldNum" sz="quarter" idx="5"/>
          </p:nvPr>
        </p:nvSpPr>
        <p:spPr/>
        <p:txBody>
          <a:bodyPr/>
          <a:lstStyle/>
          <a:p>
            <a:fld id="{B0C32C59-1409-2640-866F-4A1083575A35}" type="slidenum">
              <a:rPr lang="en-US" smtClean="0"/>
              <a:t>17</a:t>
            </a:fld>
            <a:endParaRPr lang="en-US"/>
          </a:p>
        </p:txBody>
      </p:sp>
    </p:spTree>
    <p:extLst>
      <p:ext uri="{BB962C8B-B14F-4D97-AF65-F5344CB8AC3E}">
        <p14:creationId xmlns:p14="http://schemas.microsoft.com/office/powerpoint/2010/main" val="4080737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B71EE-BEC8-A91E-5A4B-90BFC13E47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E0D3F3-BCD8-307A-9192-2316828DD9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64B2DD-B128-FA6A-41EF-E7A460A6D308}"/>
              </a:ext>
            </a:extLst>
          </p:cNvPr>
          <p:cNvSpPr>
            <a:spLocks noGrp="1"/>
          </p:cNvSpPr>
          <p:nvPr>
            <p:ph type="body" idx="1"/>
          </p:nvPr>
        </p:nvSpPr>
        <p:spPr/>
        <p:txBody>
          <a:bodyPr/>
          <a:lstStyle/>
          <a:p>
            <a:r>
              <a:rPr lang="en-US" dirty="0"/>
              <a:t>Before it became a tool for coordinating large groups, </a:t>
            </a:r>
          </a:p>
          <a:p>
            <a:r>
              <a:rPr lang="en-US" dirty="0"/>
              <a:t>	language may have begun in the most intimate of settings.</a:t>
            </a:r>
          </a:p>
          <a:p>
            <a:r>
              <a:rPr lang="en-US" dirty="0"/>
              <a:t>Some researchers propose that the earliest conversations occurred between </a:t>
            </a:r>
            <a:r>
              <a:rPr lang="en-US" b="1" dirty="0"/>
              <a:t>mothers and children</a:t>
            </a:r>
          </a:p>
          <a:p>
            <a:r>
              <a:rPr lang="en-US" b="1" dirty="0"/>
              <a:t>	</a:t>
            </a:r>
            <a:r>
              <a:rPr lang="en-US" dirty="0"/>
              <a:t>—vocal reassurance, soothing, and teaching.</a:t>
            </a:r>
          </a:p>
          <a:p>
            <a:r>
              <a:rPr lang="en-US" dirty="0"/>
              <a:t>“Motherese,” or infant-directed speech, encourages attention and imitation; </a:t>
            </a:r>
          </a:p>
          <a:p>
            <a:r>
              <a:rPr lang="en-US" dirty="0"/>
              <a:t>	it may be a living remnant of those early exchanges.</a:t>
            </a:r>
          </a:p>
          <a:p>
            <a:r>
              <a:rPr lang="en-US" dirty="0"/>
              <a:t>Language in this sense began not as a system of planning, </a:t>
            </a:r>
          </a:p>
          <a:p>
            <a:r>
              <a:rPr lang="en-US" dirty="0"/>
              <a:t>	but as an emotional technology for connection.</a:t>
            </a:r>
          </a:p>
          <a:p>
            <a:endParaRPr lang="en-US" dirty="0"/>
          </a:p>
          <a:p>
            <a:r>
              <a:rPr lang="en-US" dirty="0"/>
              <a:t>Once communication became rewarding in its own right, it spread beyond kin.</a:t>
            </a:r>
          </a:p>
          <a:p>
            <a:r>
              <a:rPr lang="en-US" dirty="0"/>
              <a:t>Speech offered new ways to build friendships, </a:t>
            </a:r>
          </a:p>
          <a:p>
            <a:r>
              <a:rPr lang="en-US" dirty="0"/>
              <a:t>	strengthen pair bonds, and reduce tension within groups.</a:t>
            </a:r>
          </a:p>
          <a:p>
            <a:r>
              <a:rPr lang="en-US" dirty="0"/>
              <a:t>Simple exchanges of attention or sympathy</a:t>
            </a:r>
          </a:p>
          <a:p>
            <a:r>
              <a:rPr lang="en-US" dirty="0"/>
              <a:t>	—“Are you okay?” “That was scary.” “I like you.”</a:t>
            </a:r>
          </a:p>
          <a:p>
            <a:r>
              <a:rPr lang="en-US" dirty="0"/>
              <a:t>	—would have had enormous emotional value.</a:t>
            </a:r>
          </a:p>
          <a:p>
            <a:r>
              <a:rPr lang="en-US" dirty="0"/>
              <a:t>Through words, affection and reassurance became as tangible as touch.</a:t>
            </a:r>
          </a:p>
          <a:p>
            <a:endParaRPr lang="en-US" dirty="0"/>
          </a:p>
          <a:p>
            <a:r>
              <a:rPr lang="en-US" dirty="0"/>
              <a:t>Gossip may have grown from this base.</a:t>
            </a:r>
          </a:p>
          <a:p>
            <a:r>
              <a:rPr lang="en-US" dirty="0"/>
              <a:t>As social networks expanded, people began using language to talk </a:t>
            </a:r>
            <a:r>
              <a:rPr lang="en-US" i="1" dirty="0"/>
              <a:t>about</a:t>
            </a:r>
            <a:r>
              <a:rPr lang="en-US" dirty="0"/>
              <a:t> relationships</a:t>
            </a:r>
          </a:p>
          <a:p>
            <a:r>
              <a:rPr lang="en-US" dirty="0"/>
              <a:t>	—to share stories, express loyalty, or warn of betrayal.</a:t>
            </a:r>
          </a:p>
          <a:p>
            <a:r>
              <a:rPr lang="en-US" dirty="0"/>
              <a:t>Speech became a way to navigate the social landscape of who liked whom, who helped, and who deceived.</a:t>
            </a:r>
          </a:p>
          <a:p>
            <a:r>
              <a:rPr lang="en-US" dirty="0"/>
              <a:t>This exchange of social information shaped reputation and trust, giving talkers influence in their communities.</a:t>
            </a:r>
          </a:p>
          <a:p>
            <a:endParaRPr lang="en-US" dirty="0"/>
          </a:p>
          <a:p>
            <a:r>
              <a:rPr lang="en-US" dirty="0"/>
              <a:t>Over time, language became woven into every form of human relationship</a:t>
            </a:r>
          </a:p>
          <a:p>
            <a:r>
              <a:rPr lang="en-US" dirty="0"/>
              <a:t>	—friendship, rivalry, kinship, mentorship, and romance.</a:t>
            </a:r>
          </a:p>
          <a:p>
            <a:r>
              <a:rPr lang="en-US" dirty="0"/>
              <a:t>Fluent communication signaled empathy, intelligence, </a:t>
            </a:r>
          </a:p>
          <a:p>
            <a:r>
              <a:rPr lang="en-US" dirty="0"/>
              <a:t>	and emotional awareness, qualities attractive to both allies and mates.</a:t>
            </a:r>
          </a:p>
          <a:p>
            <a:r>
              <a:rPr lang="en-US" dirty="0"/>
              <a:t>From lullabies to love songs, talk comforted, connected, and persuaded.</a:t>
            </a:r>
          </a:p>
          <a:p>
            <a:r>
              <a:rPr lang="en-US" dirty="0"/>
              <a:t>Before language built societies, it built relationships—and that may be what made it evolutionarily irresistible.</a:t>
            </a:r>
          </a:p>
        </p:txBody>
      </p:sp>
      <p:sp>
        <p:nvSpPr>
          <p:cNvPr id="4" name="Slide Number Placeholder 3">
            <a:extLst>
              <a:ext uri="{FF2B5EF4-FFF2-40B4-BE49-F238E27FC236}">
                <a16:creationId xmlns:a16="http://schemas.microsoft.com/office/drawing/2014/main" id="{FE597FF0-5D04-F653-C647-6FD9BDB74EAD}"/>
              </a:ext>
            </a:extLst>
          </p:cNvPr>
          <p:cNvSpPr>
            <a:spLocks noGrp="1"/>
          </p:cNvSpPr>
          <p:nvPr>
            <p:ph type="sldNum" sz="quarter" idx="5"/>
          </p:nvPr>
        </p:nvSpPr>
        <p:spPr/>
        <p:txBody>
          <a:bodyPr/>
          <a:lstStyle/>
          <a:p>
            <a:fld id="{B0C32C59-1409-2640-866F-4A1083575A35}" type="slidenum">
              <a:rPr lang="en-US" smtClean="0"/>
              <a:t>18</a:t>
            </a:fld>
            <a:endParaRPr lang="en-US"/>
          </a:p>
        </p:txBody>
      </p:sp>
    </p:spTree>
    <p:extLst>
      <p:ext uri="{BB962C8B-B14F-4D97-AF65-F5344CB8AC3E}">
        <p14:creationId xmlns:p14="http://schemas.microsoft.com/office/powerpoint/2010/main" val="1568276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4B0C3-6EDD-C5E6-606B-49865514FC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B7D095-2842-50A5-E909-2F50F97C27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EA6D43-0133-604C-5465-51B1D0BC0108}"/>
              </a:ext>
            </a:extLst>
          </p:cNvPr>
          <p:cNvSpPr>
            <a:spLocks noGrp="1"/>
          </p:cNvSpPr>
          <p:nvPr>
            <p:ph type="body" idx="1"/>
          </p:nvPr>
        </p:nvSpPr>
        <p:spPr/>
        <p:txBody>
          <a:bodyPr/>
          <a:lstStyle/>
          <a:p>
            <a:r>
              <a:rPr lang="en-US" dirty="0"/>
              <a:t>Not all theories see language as evolving primarily for communication or social benefit.</a:t>
            </a:r>
          </a:p>
          <a:p>
            <a:r>
              <a:rPr lang="en-US" dirty="0"/>
              <a:t>Some argue that it began as a tool for </a:t>
            </a:r>
            <a:r>
              <a:rPr lang="en-US" b="1" dirty="0"/>
              <a:t>thinking</a:t>
            </a:r>
            <a:r>
              <a:rPr lang="en-US" dirty="0"/>
              <a:t>, </a:t>
            </a:r>
          </a:p>
          <a:p>
            <a:r>
              <a:rPr lang="en-US" dirty="0"/>
              <a:t>	an internal technology for organizing memory, planning, and self-control.</a:t>
            </a:r>
          </a:p>
          <a:p>
            <a:r>
              <a:rPr lang="en-US" dirty="0"/>
              <a:t>This view suggests that early humans learned to name their own experiences </a:t>
            </a:r>
          </a:p>
          <a:p>
            <a:r>
              <a:rPr lang="en-US" dirty="0"/>
              <a:t>	before they learned to share them, turning words into handles for thoughts.</a:t>
            </a:r>
          </a:p>
          <a:p>
            <a:r>
              <a:rPr lang="en-US" dirty="0"/>
              <a:t>Speech may have been externalized later, </a:t>
            </a:r>
          </a:p>
          <a:p>
            <a:r>
              <a:rPr lang="en-US" dirty="0"/>
              <a:t>	once those internal structures proved useful for teaching and coordination.</a:t>
            </a:r>
          </a:p>
          <a:p>
            <a:endParaRPr lang="en-US" dirty="0"/>
          </a:p>
          <a:p>
            <a:r>
              <a:rPr lang="en-US" dirty="0"/>
              <a:t>Language gives the mind a way to </a:t>
            </a:r>
            <a:r>
              <a:rPr lang="en-US" b="1" dirty="0"/>
              <a:t>symbolize its own simulations</a:t>
            </a:r>
            <a:r>
              <a:rPr lang="en-US" dirty="0"/>
              <a:t>.</a:t>
            </a:r>
          </a:p>
          <a:p>
            <a:r>
              <a:rPr lang="en-US" dirty="0"/>
              <a:t>Instead of rehearsing whole sensory scenes, people can use words as shortcuts—“fire,” “tool,” “danger.”</a:t>
            </a:r>
          </a:p>
          <a:p>
            <a:r>
              <a:rPr lang="en-US" dirty="0"/>
              <a:t>This compression makes complex ideas easier to store, manipulate, and compare.</a:t>
            </a:r>
          </a:p>
          <a:p>
            <a:r>
              <a:rPr lang="en-US" dirty="0"/>
              <a:t>Words allow abstract reasoning, analogy, and logical inference, expanding the reach of imagination far beyond immediate perception.</a:t>
            </a:r>
          </a:p>
          <a:p>
            <a:endParaRPr lang="en-US" dirty="0"/>
          </a:p>
          <a:p>
            <a:r>
              <a:rPr lang="en-US" dirty="0"/>
              <a:t>Inner speech also enhances </a:t>
            </a:r>
            <a:r>
              <a:rPr lang="en-US" b="1" dirty="0"/>
              <a:t>cognitive control</a:t>
            </a:r>
            <a:r>
              <a:rPr lang="en-US" dirty="0"/>
              <a:t>.</a:t>
            </a:r>
          </a:p>
          <a:p>
            <a:r>
              <a:rPr lang="en-US" dirty="0"/>
              <a:t>By talking to themselves, early humans could rehearse actions, weigh choices, and suppress impulses.</a:t>
            </a:r>
          </a:p>
          <a:p>
            <a:r>
              <a:rPr lang="en-US" dirty="0"/>
              <a:t>Language becomes a way to guide attention and regulate behavior: “Don’t run,” “Wait,” “Try again.”</a:t>
            </a:r>
          </a:p>
          <a:p>
            <a:r>
              <a:rPr lang="en-US" dirty="0"/>
              <a:t>This self-directed communication links verbal ability to executive function, a hallmark of modern human intelligence.</a:t>
            </a:r>
          </a:p>
          <a:p>
            <a:endParaRPr lang="en-US" dirty="0"/>
          </a:p>
          <a:p>
            <a:r>
              <a:rPr lang="en-US" dirty="0"/>
              <a:t>In this view, language evolved not only to share ideas but to </a:t>
            </a:r>
            <a:r>
              <a:rPr lang="en-US" i="1" dirty="0"/>
              <a:t>create</a:t>
            </a:r>
            <a:r>
              <a:rPr lang="en-US" dirty="0"/>
              <a:t> them.</a:t>
            </a:r>
          </a:p>
          <a:p>
            <a:r>
              <a:rPr lang="en-US" dirty="0"/>
              <a:t>It turned fleeting sensory experience into stable, manipulable symbols that could be combined and reexamined.</a:t>
            </a:r>
          </a:p>
          <a:p>
            <a:r>
              <a:rPr lang="en-US" dirty="0"/>
              <a:t>Human thought became recursive, self-aware, and flexible—capable of simulating not just what is, but what could be.</a:t>
            </a:r>
          </a:p>
          <a:p>
            <a:r>
              <a:rPr lang="en-US" dirty="0"/>
              <a:t>Language, in this sense, is both the mirror and the engine of the human mind.</a:t>
            </a:r>
          </a:p>
        </p:txBody>
      </p:sp>
      <p:sp>
        <p:nvSpPr>
          <p:cNvPr id="4" name="Slide Number Placeholder 3">
            <a:extLst>
              <a:ext uri="{FF2B5EF4-FFF2-40B4-BE49-F238E27FC236}">
                <a16:creationId xmlns:a16="http://schemas.microsoft.com/office/drawing/2014/main" id="{9074C8D6-7792-2B77-18FB-B0659A286C68}"/>
              </a:ext>
            </a:extLst>
          </p:cNvPr>
          <p:cNvSpPr>
            <a:spLocks noGrp="1"/>
          </p:cNvSpPr>
          <p:nvPr>
            <p:ph type="sldNum" sz="quarter" idx="5"/>
          </p:nvPr>
        </p:nvSpPr>
        <p:spPr/>
        <p:txBody>
          <a:bodyPr/>
          <a:lstStyle/>
          <a:p>
            <a:fld id="{B0C32C59-1409-2640-866F-4A1083575A35}" type="slidenum">
              <a:rPr lang="en-US" smtClean="0"/>
              <a:t>19</a:t>
            </a:fld>
            <a:endParaRPr lang="en-US"/>
          </a:p>
        </p:txBody>
      </p:sp>
    </p:spTree>
    <p:extLst>
      <p:ext uri="{BB962C8B-B14F-4D97-AF65-F5344CB8AC3E}">
        <p14:creationId xmlns:p14="http://schemas.microsoft.com/office/powerpoint/2010/main" val="2330964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FB2CB-A2CE-7123-644C-DCD538F085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87D764-C88F-CF78-5DDE-8B7A3B9D56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87A997-85AB-34F9-1811-3C515DAAF007}"/>
              </a:ext>
            </a:extLst>
          </p:cNvPr>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Last time we examined earlier stages in evolution </a:t>
            </a:r>
          </a:p>
          <a:p>
            <a:r>
              <a:rPr lang="en-US" sz="1200" b="0" i="0" u="none" strike="noStrike" kern="1200" dirty="0">
                <a:solidFill>
                  <a:schemeClr val="tx1"/>
                </a:solidFill>
                <a:effectLst/>
                <a:latin typeface="+mn-lt"/>
                <a:ea typeface="+mn-ea"/>
                <a:cs typeface="+mn-cs"/>
              </a:rPr>
              <a:t>	and asked what new adaptive problems were created </a:t>
            </a:r>
          </a:p>
          <a:p>
            <a:r>
              <a:rPr lang="en-US" sz="1200" b="0" i="0" u="none" strike="noStrike" kern="1200" dirty="0">
                <a:solidFill>
                  <a:schemeClr val="tx1"/>
                </a:solidFill>
                <a:effectLst/>
                <a:latin typeface="+mn-lt"/>
                <a:ea typeface="+mn-ea"/>
                <a:cs typeface="+mn-cs"/>
              </a:rPr>
              <a:t>	as mammals changed their ecological strategies.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This week we apply the same lens to the evolution of social cognition in primates </a:t>
            </a:r>
          </a:p>
          <a:p>
            <a:r>
              <a:rPr lang="en-US" sz="1200" b="0" i="0" u="none" strike="noStrike" kern="1200" dirty="0">
                <a:solidFill>
                  <a:schemeClr val="tx1"/>
                </a:solidFill>
                <a:effectLst/>
                <a:latin typeface="+mn-lt"/>
                <a:ea typeface="+mn-ea"/>
                <a:cs typeface="+mn-cs"/>
              </a:rPr>
              <a:t>	— not by starting with mechanisms, but by first identifying </a:t>
            </a:r>
            <a:r>
              <a:rPr lang="en-US" sz="1200" b="1" i="0" u="none" strike="noStrike" kern="1200" dirty="0">
                <a:solidFill>
                  <a:schemeClr val="tx1"/>
                </a:solidFill>
                <a:effectLst/>
                <a:latin typeface="+mn-lt"/>
                <a:ea typeface="+mn-ea"/>
                <a:cs typeface="+mn-cs"/>
              </a:rPr>
              <a:t>what needs to be explained</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Today we operate at the </a:t>
            </a:r>
            <a:r>
              <a:rPr lang="en-US" sz="1200" b="1" i="0" u="none" strike="noStrike" kern="1200" dirty="0">
                <a:solidFill>
                  <a:schemeClr val="tx1"/>
                </a:solidFill>
                <a:effectLst/>
                <a:latin typeface="+mn-lt"/>
                <a:ea typeface="+mn-ea"/>
                <a:cs typeface="+mn-cs"/>
              </a:rPr>
              <a:t>computational/functional level</a:t>
            </a:r>
            <a:r>
              <a:rPr lang="en-US" sz="1200" b="0" i="0" u="none" strike="noStrike" kern="1200" dirty="0">
                <a:solidFill>
                  <a:schemeClr val="tx1"/>
                </a:solidFill>
                <a:effectLst/>
                <a:latin typeface="+mn-lt"/>
                <a:ea typeface="+mn-ea"/>
                <a:cs typeface="+mn-cs"/>
              </a:rPr>
              <a:t> in Marr’s sense </a:t>
            </a:r>
          </a:p>
          <a:p>
            <a:r>
              <a:rPr lang="en-US" sz="1200" b="0" i="0" u="none" strike="noStrike" kern="1200" dirty="0">
                <a:solidFill>
                  <a:schemeClr val="tx1"/>
                </a:solidFill>
                <a:effectLst/>
                <a:latin typeface="+mn-lt"/>
                <a:ea typeface="+mn-ea"/>
                <a:cs typeface="+mn-cs"/>
              </a:rPr>
              <a:t>	— characterizing the problem that the lineage had to solve and the stable behavioral patterns that resulted.</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Lecture 2 we will shift to the </a:t>
            </a:r>
            <a:r>
              <a:rPr lang="en-US" sz="1200" b="1" i="0" u="none" strike="noStrike" kern="1200" dirty="0">
                <a:solidFill>
                  <a:schemeClr val="tx1"/>
                </a:solidFill>
                <a:effectLst/>
                <a:latin typeface="+mn-lt"/>
                <a:ea typeface="+mn-ea"/>
                <a:cs typeface="+mn-cs"/>
              </a:rPr>
              <a:t>algorithmic level</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asking what kinds of representation and inference could, in principle, generate those patterns.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Lecture 3 we move to the </a:t>
            </a:r>
            <a:r>
              <a:rPr lang="en-US" sz="1200" b="1" i="0" u="none" strike="noStrike" kern="1200" dirty="0">
                <a:solidFill>
                  <a:schemeClr val="tx1"/>
                </a:solidFill>
                <a:effectLst/>
                <a:latin typeface="+mn-lt"/>
                <a:ea typeface="+mn-ea"/>
                <a:cs typeface="+mn-cs"/>
              </a:rPr>
              <a:t>implementational level</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asking how primate brains might instantiate those algorithms in actual circuits.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By the end of today, the explanandum will be defined.</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Only then do we try to explain how it could work.</a:t>
            </a:r>
          </a:p>
          <a:p>
            <a:endParaRPr lang="en-US" dirty="0"/>
          </a:p>
        </p:txBody>
      </p:sp>
      <p:sp>
        <p:nvSpPr>
          <p:cNvPr id="4" name="Slide Number Placeholder 3">
            <a:extLst>
              <a:ext uri="{FF2B5EF4-FFF2-40B4-BE49-F238E27FC236}">
                <a16:creationId xmlns:a16="http://schemas.microsoft.com/office/drawing/2014/main" id="{84A90DD2-0D39-6F80-7381-4AABCCDDE236}"/>
              </a:ext>
            </a:extLst>
          </p:cNvPr>
          <p:cNvSpPr>
            <a:spLocks noGrp="1"/>
          </p:cNvSpPr>
          <p:nvPr>
            <p:ph type="sldNum" sz="quarter" idx="5"/>
          </p:nvPr>
        </p:nvSpPr>
        <p:spPr/>
        <p:txBody>
          <a:bodyPr/>
          <a:lstStyle/>
          <a:p>
            <a:fld id="{B0C32C59-1409-2640-866F-4A1083575A35}" type="slidenum">
              <a:rPr lang="en-US" smtClean="0"/>
              <a:t>2</a:t>
            </a:fld>
            <a:endParaRPr lang="en-US"/>
          </a:p>
        </p:txBody>
      </p:sp>
    </p:spTree>
    <p:extLst>
      <p:ext uri="{BB962C8B-B14F-4D97-AF65-F5344CB8AC3E}">
        <p14:creationId xmlns:p14="http://schemas.microsoft.com/office/powerpoint/2010/main" val="2153196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26F5E-EE54-20EC-4108-308678B44B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9EC484-68BF-BF52-0EFB-8B589838FA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D92BC6-6F25-2C1A-DBA4-1EEDAF46BE37}"/>
              </a:ext>
            </a:extLst>
          </p:cNvPr>
          <p:cNvSpPr>
            <a:spLocks noGrp="1"/>
          </p:cNvSpPr>
          <p:nvPr>
            <p:ph type="body" idx="1"/>
          </p:nvPr>
        </p:nvSpPr>
        <p:spPr/>
        <p:txBody>
          <a:bodyPr/>
          <a:lstStyle/>
          <a:p>
            <a:r>
              <a:rPr lang="en-US" dirty="0"/>
              <a:t>Language didn’t just change how humans communicated—it changed what could evolve.</a:t>
            </a:r>
          </a:p>
          <a:p>
            <a:r>
              <a:rPr lang="en-US" dirty="0"/>
              <a:t>Once speech emerged, ideas began to accumulate, refine, and spread.</a:t>
            </a:r>
          </a:p>
          <a:p>
            <a:r>
              <a:rPr lang="en-US" dirty="0"/>
              <a:t>Communication stopped being only about immediate coordination;</a:t>
            </a:r>
          </a:p>
          <a:p>
            <a:r>
              <a:rPr lang="en-US" dirty="0"/>
              <a:t>it became a way to </a:t>
            </a:r>
            <a:r>
              <a:rPr lang="en-US" b="1" dirty="0"/>
              <a:t>preserve, improve, and transmit knowledge</a:t>
            </a:r>
            <a:r>
              <a:rPr lang="en-US" dirty="0"/>
              <a:t> across time.</a:t>
            </a:r>
          </a:p>
          <a:p>
            <a:endParaRPr lang="en-US" dirty="0"/>
          </a:p>
          <a:p>
            <a:r>
              <a:rPr lang="en-US" dirty="0"/>
              <a:t>Through words, teaching, and storytelling, experience no longer vanished with the individual.</a:t>
            </a:r>
          </a:p>
          <a:p>
            <a:r>
              <a:rPr lang="en-US" dirty="0"/>
              <a:t>Each generation could inherit the insights of the last and add their own refinements.</a:t>
            </a:r>
          </a:p>
          <a:p>
            <a:r>
              <a:rPr lang="en-US" dirty="0"/>
              <a:t>A new evolutionary process began—not in genes, but in information itself:</a:t>
            </a:r>
          </a:p>
          <a:p>
            <a:r>
              <a:rPr lang="en-US" dirty="0"/>
              <a:t>the evolution of ideas within culture.</a:t>
            </a:r>
          </a:p>
          <a:p>
            <a:endParaRPr lang="en-US" dirty="0"/>
          </a:p>
          <a:p>
            <a:r>
              <a:rPr lang="en-US" dirty="0"/>
              <a:t>Precise verbal instruction meant that useful discoveries no longer had to be reinvented.</a:t>
            </a:r>
          </a:p>
          <a:p>
            <a:r>
              <a:rPr lang="en-US" dirty="0"/>
              <a:t>A toolmaking technique, a foraging trick, or a social rule could spread through imitation,</a:t>
            </a:r>
          </a:p>
          <a:p>
            <a:r>
              <a:rPr lang="en-US" dirty="0"/>
              <a:t>be improved by others, and passed down intact.</a:t>
            </a:r>
          </a:p>
          <a:p>
            <a:r>
              <a:rPr lang="en-US" dirty="0"/>
              <a:t>Language compressed complex experiences into teachable formulas—</a:t>
            </a:r>
          </a:p>
          <a:p>
            <a:r>
              <a:rPr lang="en-US" dirty="0"/>
              <a:t>“Sharpen the edge first,” “Wait until the fire dies down,” “Hide until the sun is low.”</a:t>
            </a:r>
          </a:p>
          <a:p>
            <a:r>
              <a:rPr lang="en-US" dirty="0"/>
              <a:t>What once took months of trial and error could now be learned in minutes.</a:t>
            </a:r>
            <a:br>
              <a:rPr lang="en-US" dirty="0"/>
            </a:br>
            <a:endParaRPr lang="en-US" dirty="0"/>
          </a:p>
          <a:p>
            <a:r>
              <a:rPr lang="en-US" dirty="0"/>
              <a:t>Over generations, this efficiency produced </a:t>
            </a:r>
            <a:r>
              <a:rPr lang="en-US" b="1" dirty="0"/>
              <a:t>cumulative culture</a:t>
            </a:r>
            <a:r>
              <a:rPr lang="en-US" dirty="0"/>
              <a:t>—</a:t>
            </a:r>
          </a:p>
          <a:p>
            <a:r>
              <a:rPr lang="en-US" dirty="0"/>
              <a:t>the gradual buildup of technologies, norms, and shared understanding.</a:t>
            </a:r>
          </a:p>
          <a:p>
            <a:r>
              <a:rPr lang="en-US" dirty="0"/>
              <a:t>Fire-making, clothing, and coordinated hunting were not individual inventions</a:t>
            </a:r>
          </a:p>
          <a:p>
            <a:r>
              <a:rPr lang="en-US" dirty="0"/>
              <a:t>but collective ones, shaped by countless contributors.</a:t>
            </a:r>
          </a:p>
          <a:p>
            <a:r>
              <a:rPr lang="en-US" dirty="0"/>
              <a:t>Human societies came to possess more knowledge than any single mind could hold—</a:t>
            </a:r>
          </a:p>
          <a:p>
            <a:r>
              <a:rPr lang="en-US" dirty="0"/>
              <a:t>a form of distributed intelligence built on shared language.</a:t>
            </a:r>
          </a:p>
          <a:p>
            <a:endParaRPr lang="en-US" dirty="0"/>
          </a:p>
          <a:p>
            <a:r>
              <a:rPr lang="en-US" dirty="0"/>
              <a:t>At this point, learning itself became a collective property of the species.</a:t>
            </a:r>
          </a:p>
          <a:p>
            <a:r>
              <a:rPr lang="en-US" dirty="0"/>
              <a:t>Language turned communication into memory and memory into progress.</a:t>
            </a:r>
          </a:p>
          <a:p>
            <a:r>
              <a:rPr lang="en-US" dirty="0"/>
              <a:t>It allowed human knowledge to evolve through variation, selection, and transmission,</a:t>
            </a:r>
          </a:p>
          <a:p>
            <a:r>
              <a:rPr lang="en-US" dirty="0"/>
              <a:t>creating a second, faster layer of evolution alongside biology.</a:t>
            </a:r>
          </a:p>
          <a:p>
            <a:r>
              <a:rPr lang="en-US" dirty="0"/>
              <a:t>From here, culture would begin to feed back on cognition and society in ever-accelerating ways.</a:t>
            </a:r>
          </a:p>
        </p:txBody>
      </p:sp>
      <p:sp>
        <p:nvSpPr>
          <p:cNvPr id="4" name="Slide Number Placeholder 3">
            <a:extLst>
              <a:ext uri="{FF2B5EF4-FFF2-40B4-BE49-F238E27FC236}">
                <a16:creationId xmlns:a16="http://schemas.microsoft.com/office/drawing/2014/main" id="{0282598D-9778-EE1F-B7DD-CEC2DE3BCF52}"/>
              </a:ext>
            </a:extLst>
          </p:cNvPr>
          <p:cNvSpPr>
            <a:spLocks noGrp="1"/>
          </p:cNvSpPr>
          <p:nvPr>
            <p:ph type="sldNum" sz="quarter" idx="5"/>
          </p:nvPr>
        </p:nvSpPr>
        <p:spPr/>
        <p:txBody>
          <a:bodyPr/>
          <a:lstStyle/>
          <a:p>
            <a:fld id="{B0C32C59-1409-2640-866F-4A1083575A35}" type="slidenum">
              <a:rPr lang="en-US" smtClean="0"/>
              <a:t>20</a:t>
            </a:fld>
            <a:endParaRPr lang="en-US"/>
          </a:p>
        </p:txBody>
      </p:sp>
    </p:spTree>
    <p:extLst>
      <p:ext uri="{BB962C8B-B14F-4D97-AF65-F5344CB8AC3E}">
        <p14:creationId xmlns:p14="http://schemas.microsoft.com/office/powerpoint/2010/main" val="863551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E0FA6-340C-6253-D635-A6FE978AA3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5772DF-043C-D232-CE69-8B4A790A04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E26A8F-9BB2-F2C5-058C-9574290AE7FE}"/>
              </a:ext>
            </a:extLst>
          </p:cNvPr>
          <p:cNvSpPr>
            <a:spLocks noGrp="1"/>
          </p:cNvSpPr>
          <p:nvPr>
            <p:ph type="body" idx="1"/>
          </p:nvPr>
        </p:nvSpPr>
        <p:spPr/>
        <p:txBody>
          <a:bodyPr/>
          <a:lstStyle/>
          <a:p>
            <a:r>
              <a:rPr lang="en-US" dirty="0"/>
              <a:t>Once language began to reshape social life, its effects compounded.</a:t>
            </a:r>
          </a:p>
          <a:p>
            <a:r>
              <a:rPr lang="en-US" dirty="0"/>
              <a:t>Groups that communicated more effectively coordinated hunts, </a:t>
            </a:r>
          </a:p>
          <a:p>
            <a:r>
              <a:rPr lang="en-US" dirty="0"/>
              <a:t>	shared food, and taught skills more efficiently.</a:t>
            </a:r>
          </a:p>
          <a:p>
            <a:r>
              <a:rPr lang="en-US" dirty="0"/>
              <a:t>These advantages favored the evolution of larger social networks, </a:t>
            </a:r>
          </a:p>
          <a:p>
            <a:r>
              <a:rPr lang="en-US" dirty="0"/>
              <a:t>	which in turn demanded even greater communicative sophistication.</a:t>
            </a:r>
          </a:p>
          <a:p>
            <a:r>
              <a:rPr lang="en-US" dirty="0"/>
              <a:t>A feedback loop emerged: language enabled cooperation, </a:t>
            </a:r>
          </a:p>
          <a:p>
            <a:r>
              <a:rPr lang="en-US" dirty="0"/>
              <a:t>	cooperation selected for communication, and both drove brain expansion.</a:t>
            </a:r>
          </a:p>
          <a:p>
            <a:endParaRPr lang="en-US" dirty="0"/>
          </a:p>
          <a:p>
            <a:r>
              <a:rPr lang="en-US" dirty="0"/>
              <a:t>As hominin societies grew, individuals had to track more relationships and more layers of reputation.</a:t>
            </a:r>
          </a:p>
          <a:p>
            <a:r>
              <a:rPr lang="en-US" dirty="0"/>
              <a:t>Managing this complexity required memory, inference, and attention</a:t>
            </a:r>
          </a:p>
          <a:p>
            <a:r>
              <a:rPr lang="en-US" dirty="0"/>
              <a:t>	—capabilities supported by an expanding neocortex.</a:t>
            </a:r>
          </a:p>
          <a:p>
            <a:r>
              <a:rPr lang="en-US" dirty="0"/>
              <a:t>Neuroanatomical studies suggest that species with larger group sizes </a:t>
            </a:r>
          </a:p>
          <a:p>
            <a:r>
              <a:rPr lang="en-US" dirty="0"/>
              <a:t>	tend to have larger neocortices, and humans sit far above the trend line.</a:t>
            </a:r>
          </a:p>
          <a:p>
            <a:r>
              <a:rPr lang="en-US" dirty="0"/>
              <a:t>The demands of language and social reasoning likely fueled this neural growth, </a:t>
            </a:r>
          </a:p>
          <a:p>
            <a:r>
              <a:rPr lang="en-US" dirty="0"/>
              <a:t>	producing brains capable of managing hundreds of social connections.</a:t>
            </a:r>
          </a:p>
          <a:p>
            <a:endParaRPr lang="en-US" dirty="0"/>
          </a:p>
          <a:p>
            <a:r>
              <a:rPr lang="en-US" dirty="0"/>
              <a:t>Cultural complexity grew in parallel.</a:t>
            </a:r>
          </a:p>
          <a:p>
            <a:r>
              <a:rPr lang="en-US" dirty="0"/>
              <a:t>Language allowed not just the sharing of information but the construction of shared worlds</a:t>
            </a:r>
          </a:p>
          <a:p>
            <a:r>
              <a:rPr lang="en-US" dirty="0"/>
              <a:t>	—myths, norms, and joint goals that bound groups together.</a:t>
            </a:r>
          </a:p>
          <a:p>
            <a:r>
              <a:rPr lang="en-US" dirty="0"/>
              <a:t>These collective narratives created stable identities and transmitted moral codes, </a:t>
            </a:r>
          </a:p>
          <a:p>
            <a:r>
              <a:rPr lang="en-US" dirty="0"/>
              <a:t>	allowing cooperation among strangers.</a:t>
            </a:r>
          </a:p>
          <a:p>
            <a:r>
              <a:rPr lang="en-US" dirty="0"/>
              <a:t>The ability to imagine and agree on symbolic fictions</a:t>
            </a:r>
          </a:p>
          <a:p>
            <a:r>
              <a:rPr lang="en-US" dirty="0"/>
              <a:t>	—tribes, totems, deities, nations—became a decisive evolutionary advantage.</a:t>
            </a:r>
          </a:p>
          <a:p>
            <a:endParaRPr lang="en-US" dirty="0"/>
          </a:p>
          <a:p>
            <a:r>
              <a:rPr lang="en-US" dirty="0"/>
              <a:t>Over time, this loop between communication, cooperation, </a:t>
            </a:r>
          </a:p>
          <a:p>
            <a:r>
              <a:rPr lang="en-US" dirty="0"/>
              <a:t>	and cognition produced what anthropologist Terrence Deacon called “the symbolic species.”</a:t>
            </a:r>
          </a:p>
          <a:p>
            <a:r>
              <a:rPr lang="en-US" dirty="0"/>
              <a:t>Each improvement in language supported richer culture, </a:t>
            </a:r>
          </a:p>
          <a:p>
            <a:r>
              <a:rPr lang="en-US" dirty="0"/>
              <a:t>	and each cultural advance rewarded those who could learn and teach more effectively.</a:t>
            </a:r>
          </a:p>
          <a:p>
            <a:r>
              <a:rPr lang="en-US" dirty="0"/>
              <a:t>In this way, natural selection began to act not just on individuals, </a:t>
            </a:r>
          </a:p>
          <a:p>
            <a:r>
              <a:rPr lang="en-US" dirty="0"/>
              <a:t>	but on communities and the shared knowledge that sustained them.</a:t>
            </a:r>
          </a:p>
          <a:p>
            <a:r>
              <a:rPr lang="en-US" dirty="0"/>
              <a:t>Language was both the spark and the engine of this runaway process</a:t>
            </a:r>
          </a:p>
          <a:p>
            <a:r>
              <a:rPr lang="en-US" dirty="0"/>
              <a:t>	—the catalyst that transformed a clever primate into a civilization-building species.</a:t>
            </a:r>
          </a:p>
        </p:txBody>
      </p:sp>
      <p:sp>
        <p:nvSpPr>
          <p:cNvPr id="4" name="Slide Number Placeholder 3">
            <a:extLst>
              <a:ext uri="{FF2B5EF4-FFF2-40B4-BE49-F238E27FC236}">
                <a16:creationId xmlns:a16="http://schemas.microsoft.com/office/drawing/2014/main" id="{489D3B1C-36F3-3E0A-7C6B-D0A3FE4AD028}"/>
              </a:ext>
            </a:extLst>
          </p:cNvPr>
          <p:cNvSpPr>
            <a:spLocks noGrp="1"/>
          </p:cNvSpPr>
          <p:nvPr>
            <p:ph type="sldNum" sz="quarter" idx="5"/>
          </p:nvPr>
        </p:nvSpPr>
        <p:spPr/>
        <p:txBody>
          <a:bodyPr/>
          <a:lstStyle/>
          <a:p>
            <a:fld id="{B0C32C59-1409-2640-866F-4A1083575A35}" type="slidenum">
              <a:rPr lang="en-US" smtClean="0"/>
              <a:t>21</a:t>
            </a:fld>
            <a:endParaRPr lang="en-US"/>
          </a:p>
        </p:txBody>
      </p:sp>
    </p:spTree>
    <p:extLst>
      <p:ext uri="{BB962C8B-B14F-4D97-AF65-F5344CB8AC3E}">
        <p14:creationId xmlns:p14="http://schemas.microsoft.com/office/powerpoint/2010/main" val="563286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C1AA9-0E4F-5BF5-7980-3E62CC076F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FC41B7-2B53-2640-6E58-DF1A38F1D3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8C4D99-E1C5-E0BB-E964-930513418B7C}"/>
              </a:ext>
            </a:extLst>
          </p:cNvPr>
          <p:cNvSpPr>
            <a:spLocks noGrp="1"/>
          </p:cNvSpPr>
          <p:nvPr>
            <p:ph type="body" idx="1"/>
          </p:nvPr>
        </p:nvSpPr>
        <p:spPr/>
        <p:txBody>
          <a:bodyPr/>
          <a:lstStyle/>
          <a:p>
            <a:r>
              <a:rPr lang="en-US" dirty="0"/>
              <a:t>Once language matured, it did more than convey information</a:t>
            </a:r>
          </a:p>
          <a:p>
            <a:r>
              <a:rPr lang="en-US" dirty="0"/>
              <a:t>	—it created shared worlds of meaning.</a:t>
            </a:r>
          </a:p>
          <a:p>
            <a:r>
              <a:rPr lang="en-US" dirty="0"/>
              <a:t>Words let people refer not only to physical objects but to invisible entities: </a:t>
            </a:r>
          </a:p>
          <a:p>
            <a:r>
              <a:rPr lang="en-US" dirty="0"/>
              <a:t>	spirits, kinship, justice, time, and truth.</a:t>
            </a:r>
          </a:p>
          <a:p>
            <a:r>
              <a:rPr lang="en-US" dirty="0"/>
              <a:t>Through stories and explanations, humans began to construct collective realities </a:t>
            </a:r>
          </a:p>
          <a:p>
            <a:r>
              <a:rPr lang="en-US" dirty="0"/>
              <a:t>	that existed only because everyone believed in them.</a:t>
            </a:r>
          </a:p>
          <a:p>
            <a:r>
              <a:rPr lang="en-US" dirty="0"/>
              <a:t>These symbolic worlds became the scaffolding of culture.</a:t>
            </a:r>
          </a:p>
          <a:p>
            <a:endParaRPr lang="en-US" dirty="0"/>
          </a:p>
          <a:p>
            <a:r>
              <a:rPr lang="en-US" dirty="0"/>
              <a:t>Symbols allowed humans to cooperate in ways no other species could.</a:t>
            </a:r>
          </a:p>
          <a:p>
            <a:r>
              <a:rPr lang="en-US" dirty="0"/>
              <a:t>People could coordinate around abstract concepts—families, clans, and gods</a:t>
            </a:r>
          </a:p>
          <a:p>
            <a:r>
              <a:rPr lang="en-US" dirty="0"/>
              <a:t>	—without direct sensory evidence.</a:t>
            </a:r>
          </a:p>
          <a:p>
            <a:r>
              <a:rPr lang="en-US" dirty="0"/>
              <a:t>They could imagine obligations and identities that stretched across time and distance, </a:t>
            </a:r>
          </a:p>
          <a:p>
            <a:r>
              <a:rPr lang="en-US" dirty="0"/>
              <a:t>	uniting strangers under common ideals.</a:t>
            </a:r>
          </a:p>
          <a:p>
            <a:r>
              <a:rPr lang="en-US" dirty="0"/>
              <a:t>Language thus turned social groups into </a:t>
            </a:r>
            <a:r>
              <a:rPr lang="en-US" i="1" dirty="0"/>
              <a:t>symbolic communities</a:t>
            </a:r>
            <a:r>
              <a:rPr lang="en-US" dirty="0"/>
              <a:t> bound by shared narratives.</a:t>
            </a:r>
          </a:p>
          <a:p>
            <a:endParaRPr lang="en-US" dirty="0"/>
          </a:p>
          <a:p>
            <a:r>
              <a:rPr lang="en-US" dirty="0"/>
              <a:t>As these shared systems grew more intricate, </a:t>
            </a:r>
          </a:p>
          <a:p>
            <a:r>
              <a:rPr lang="en-US" dirty="0"/>
              <a:t>	they generated institutions and traditions that no individual could invent alone.</a:t>
            </a:r>
          </a:p>
          <a:p>
            <a:r>
              <a:rPr lang="en-US" dirty="0"/>
              <a:t>Myths, rituals, laws, and moral codes became the cognitive infrastructure of societies.</a:t>
            </a:r>
          </a:p>
          <a:p>
            <a:r>
              <a:rPr lang="en-US" dirty="0"/>
              <a:t>Through them, people transmitted values, stored collective memory, </a:t>
            </a:r>
          </a:p>
          <a:p>
            <a:r>
              <a:rPr lang="en-US" dirty="0"/>
              <a:t>	and preserved specialized knowledge across generations.</a:t>
            </a:r>
          </a:p>
          <a:p>
            <a:r>
              <a:rPr lang="en-US" dirty="0"/>
              <a:t>Cultural symbols became tools for thinking as much as for belonging.</a:t>
            </a:r>
          </a:p>
          <a:p>
            <a:endParaRPr lang="en-US" dirty="0"/>
          </a:p>
          <a:p>
            <a:r>
              <a:rPr lang="en-US" dirty="0"/>
              <a:t>This transformation marked the threshold from language to </a:t>
            </a:r>
            <a:r>
              <a:rPr lang="en-US" b="1" dirty="0"/>
              <a:t>symbolic cognition</a:t>
            </a:r>
            <a:r>
              <a:rPr lang="en-US" dirty="0"/>
              <a:t>, which we’ll explore next week.</a:t>
            </a:r>
          </a:p>
          <a:p>
            <a:r>
              <a:rPr lang="en-US" dirty="0"/>
              <a:t>Once minds could use external symbols to represent internal states, </a:t>
            </a:r>
          </a:p>
          <a:p>
            <a:r>
              <a:rPr lang="en-US" dirty="0"/>
              <a:t>	they began building complex systems of logic, art, mathematics, and religion.</a:t>
            </a:r>
          </a:p>
          <a:p>
            <a:r>
              <a:rPr lang="en-US" dirty="0"/>
              <a:t>Language was the seed; symbolic culture was the forest that grew from it.</a:t>
            </a:r>
          </a:p>
          <a:p>
            <a:r>
              <a:rPr lang="en-US" dirty="0"/>
              <a:t>Through words, humans didn’t just describe the world—they began to create new ones together.</a:t>
            </a:r>
          </a:p>
        </p:txBody>
      </p:sp>
      <p:sp>
        <p:nvSpPr>
          <p:cNvPr id="4" name="Slide Number Placeholder 3">
            <a:extLst>
              <a:ext uri="{FF2B5EF4-FFF2-40B4-BE49-F238E27FC236}">
                <a16:creationId xmlns:a16="http://schemas.microsoft.com/office/drawing/2014/main" id="{ADE6D05B-0544-06E1-1F23-3271D9AE905E}"/>
              </a:ext>
            </a:extLst>
          </p:cNvPr>
          <p:cNvSpPr>
            <a:spLocks noGrp="1"/>
          </p:cNvSpPr>
          <p:nvPr>
            <p:ph type="sldNum" sz="quarter" idx="5"/>
          </p:nvPr>
        </p:nvSpPr>
        <p:spPr/>
        <p:txBody>
          <a:bodyPr/>
          <a:lstStyle/>
          <a:p>
            <a:fld id="{B0C32C59-1409-2640-866F-4A1083575A35}" type="slidenum">
              <a:rPr lang="en-US" smtClean="0"/>
              <a:t>22</a:t>
            </a:fld>
            <a:endParaRPr lang="en-US"/>
          </a:p>
        </p:txBody>
      </p:sp>
    </p:spTree>
    <p:extLst>
      <p:ext uri="{BB962C8B-B14F-4D97-AF65-F5344CB8AC3E}">
        <p14:creationId xmlns:p14="http://schemas.microsoft.com/office/powerpoint/2010/main" val="4127524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69D10-9DB7-3970-3315-8E719FA972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9A5996-77E0-C817-7E17-856F598843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FC093E-F3B8-15CB-609D-FFDF28A0FAA7}"/>
              </a:ext>
            </a:extLst>
          </p:cNvPr>
          <p:cNvSpPr>
            <a:spLocks noGrp="1"/>
          </p:cNvSpPr>
          <p:nvPr>
            <p:ph type="body" idx="1"/>
          </p:nvPr>
        </p:nvSpPr>
        <p:spPr/>
        <p:txBody>
          <a:bodyPr/>
          <a:lstStyle/>
          <a:p>
            <a:r>
              <a:rPr lang="en-US" dirty="0"/>
              <a:t>You sometimes hear people talking about the approaching singularity.</a:t>
            </a:r>
          </a:p>
          <a:p>
            <a:r>
              <a:rPr lang="en-US" dirty="0"/>
              <a:t>When people talk about </a:t>
            </a:r>
            <a:r>
              <a:rPr lang="en-US" i="1" dirty="0"/>
              <a:t>the singularity</a:t>
            </a:r>
            <a:r>
              <a:rPr lang="en-US" dirty="0"/>
              <a:t>, they usually mean a hypothetical future </a:t>
            </a:r>
          </a:p>
          <a:p>
            <a:r>
              <a:rPr lang="en-US" dirty="0"/>
              <a:t>	in which artificial intelligence surpasses human ability and begins improving itself at accelerating speed.</a:t>
            </a:r>
          </a:p>
          <a:p>
            <a:r>
              <a:rPr lang="en-US" dirty="0"/>
              <a:t>But from another perspective, something very much like that has already occurred—within our own species.</a:t>
            </a:r>
          </a:p>
          <a:p>
            <a:r>
              <a:rPr lang="en-US" dirty="0"/>
              <a:t>The invention of language and cumulative culture created a self-amplifying system of intelligence, l</a:t>
            </a:r>
          </a:p>
          <a:p>
            <a:r>
              <a:rPr lang="en-US" dirty="0"/>
              <a:t>	</a:t>
            </a:r>
            <a:r>
              <a:rPr lang="en-US" dirty="0" err="1"/>
              <a:t>ong</a:t>
            </a:r>
            <a:r>
              <a:rPr lang="en-US" dirty="0"/>
              <a:t> before computers existed.</a:t>
            </a:r>
          </a:p>
          <a:p>
            <a:r>
              <a:rPr lang="en-US" dirty="0"/>
              <a:t>Through communication, teaching, and shared knowledge, </a:t>
            </a:r>
          </a:p>
          <a:p>
            <a:r>
              <a:rPr lang="en-US" dirty="0"/>
              <a:t>	human minds became nodes in a collective network that evolves ideas faster than genes evolve bodies.</a:t>
            </a:r>
          </a:p>
          <a:p>
            <a:endParaRPr lang="en-US" dirty="0"/>
          </a:p>
          <a:p>
            <a:r>
              <a:rPr lang="en-US" dirty="0"/>
              <a:t>Before language, learning was limited by the lifespan and memory of individuals.</a:t>
            </a:r>
          </a:p>
          <a:p>
            <a:r>
              <a:rPr lang="en-US" dirty="0"/>
              <a:t>After language, information began to reproduce independently, </a:t>
            </a:r>
          </a:p>
          <a:p>
            <a:r>
              <a:rPr lang="en-US" dirty="0"/>
              <a:t>	spreading from person to person, generation to generation.</a:t>
            </a:r>
          </a:p>
          <a:p>
            <a:r>
              <a:rPr lang="en-US" dirty="0"/>
              <a:t>Each innovation built on the last, producing an accelerating curve of cultural complexity</a:t>
            </a:r>
          </a:p>
          <a:p>
            <a:r>
              <a:rPr lang="en-US" dirty="0"/>
              <a:t>	—tools, technology, art, and science emerging in quick succession.</a:t>
            </a:r>
          </a:p>
          <a:p>
            <a:r>
              <a:rPr lang="en-US" dirty="0"/>
              <a:t>From this angle, the “cultural singularity” happened tens of thousands of years ago, </a:t>
            </a:r>
          </a:p>
          <a:p>
            <a:r>
              <a:rPr lang="en-US" dirty="0"/>
              <a:t>	when information itself began to evolve through language.</a:t>
            </a:r>
          </a:p>
          <a:p>
            <a:endParaRPr lang="en-US" dirty="0"/>
          </a:p>
          <a:p>
            <a:r>
              <a:rPr lang="en-US" dirty="0"/>
              <a:t>This perspective reframes what it means to be intelligent.</a:t>
            </a:r>
          </a:p>
          <a:p>
            <a:r>
              <a:rPr lang="en-US" dirty="0"/>
              <a:t>The human brain didn’t just grow bigger—it linked into a collective network </a:t>
            </a:r>
          </a:p>
          <a:p>
            <a:r>
              <a:rPr lang="en-US" dirty="0"/>
              <a:t>	that continually refines its own knowledge.</a:t>
            </a:r>
          </a:p>
          <a:p>
            <a:r>
              <a:rPr lang="en-US" dirty="0"/>
              <a:t>We already live inside a distributed cognitive system that learns, remembers, </a:t>
            </a:r>
          </a:p>
          <a:p>
            <a:r>
              <a:rPr lang="en-US" dirty="0"/>
              <a:t>	and adapts far faster than any individual mind.</a:t>
            </a:r>
          </a:p>
          <a:p>
            <a:r>
              <a:rPr lang="en-US" dirty="0"/>
              <a:t>The story of language, then, is not only about how humans began to speak</a:t>
            </a:r>
          </a:p>
          <a:p>
            <a:r>
              <a:rPr lang="en-US" dirty="0"/>
              <a:t>	—but about how the universe itself began to </a:t>
            </a:r>
            <a:r>
              <a:rPr lang="en-US" i="1" dirty="0"/>
              <a:t>think</a:t>
            </a:r>
            <a:r>
              <a:rPr lang="en-US" dirty="0"/>
              <a:t> in a new way.</a:t>
            </a:r>
          </a:p>
        </p:txBody>
      </p:sp>
      <p:sp>
        <p:nvSpPr>
          <p:cNvPr id="4" name="Slide Number Placeholder 3">
            <a:extLst>
              <a:ext uri="{FF2B5EF4-FFF2-40B4-BE49-F238E27FC236}">
                <a16:creationId xmlns:a16="http://schemas.microsoft.com/office/drawing/2014/main" id="{D0E40ECD-72EF-79B5-3003-43E358040AD7}"/>
              </a:ext>
            </a:extLst>
          </p:cNvPr>
          <p:cNvSpPr>
            <a:spLocks noGrp="1"/>
          </p:cNvSpPr>
          <p:nvPr>
            <p:ph type="sldNum" sz="quarter" idx="5"/>
          </p:nvPr>
        </p:nvSpPr>
        <p:spPr/>
        <p:txBody>
          <a:bodyPr/>
          <a:lstStyle/>
          <a:p>
            <a:fld id="{B0C32C59-1409-2640-866F-4A1083575A35}" type="slidenum">
              <a:rPr lang="en-US" smtClean="0"/>
              <a:t>23</a:t>
            </a:fld>
            <a:endParaRPr lang="en-US"/>
          </a:p>
        </p:txBody>
      </p:sp>
    </p:spTree>
    <p:extLst>
      <p:ext uri="{BB962C8B-B14F-4D97-AF65-F5344CB8AC3E}">
        <p14:creationId xmlns:p14="http://schemas.microsoft.com/office/powerpoint/2010/main" val="533817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96746-ADCA-1845-41D6-714B9E97CD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99C70-38E1-ACBF-0C9D-76B904493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B8E988-0428-55B4-24CF-0E4404365C87}"/>
              </a:ext>
            </a:extLst>
          </p:cNvPr>
          <p:cNvSpPr>
            <a:spLocks noGrp="1"/>
          </p:cNvSpPr>
          <p:nvPr>
            <p:ph type="body" idx="1"/>
          </p:nvPr>
        </p:nvSpPr>
        <p:spPr/>
        <p:txBody>
          <a:bodyPr/>
          <a:lstStyle/>
          <a:p>
            <a:r>
              <a:rPr lang="en-US" dirty="0"/>
              <a:t>Language was not a sudden invention but the culmination of many evolutionary threads.</a:t>
            </a:r>
          </a:p>
          <a:p>
            <a:r>
              <a:rPr lang="en-US" dirty="0"/>
              <a:t>It built on the communication systems of mammals and primates, </a:t>
            </a:r>
          </a:p>
          <a:p>
            <a:r>
              <a:rPr lang="en-US" dirty="0"/>
              <a:t>	extending them through imitation, teaching, and shared imagination.</a:t>
            </a:r>
          </a:p>
          <a:p>
            <a:r>
              <a:rPr lang="en-US" dirty="0"/>
              <a:t>Gestures, vocal calls, and social cognition provided the raw materials; </a:t>
            </a:r>
          </a:p>
          <a:p>
            <a:r>
              <a:rPr lang="en-US" dirty="0"/>
              <a:t>	mental simulation and flexible representation turned them into something new.</a:t>
            </a:r>
          </a:p>
          <a:p>
            <a:r>
              <a:rPr lang="en-US" dirty="0"/>
              <a:t>Through these combined abilities, language emerged as an adaptation for exchanging ideas rather than just signals.</a:t>
            </a:r>
          </a:p>
          <a:p>
            <a:endParaRPr lang="en-US" dirty="0"/>
          </a:p>
          <a:p>
            <a:r>
              <a:rPr lang="en-US" dirty="0"/>
              <a:t>Once words and grammar appeared, they created a feedback loop of cultural and cognitive growth.</a:t>
            </a:r>
          </a:p>
          <a:p>
            <a:r>
              <a:rPr lang="en-US" dirty="0"/>
              <a:t>Language made cooperation scalable, learning cumulative, and culture self-perpetuating.</a:t>
            </a:r>
          </a:p>
          <a:p>
            <a:r>
              <a:rPr lang="en-US" dirty="0"/>
              <a:t>It allowed humans to teach, plan, and invent collectively, </a:t>
            </a:r>
          </a:p>
          <a:p>
            <a:r>
              <a:rPr lang="en-US" dirty="0"/>
              <a:t>	transforming intelligence from an individual property into a social one.</a:t>
            </a:r>
          </a:p>
          <a:p>
            <a:r>
              <a:rPr lang="en-US" dirty="0"/>
              <a:t>Every major step in human history—tools, art, myth, science</a:t>
            </a:r>
          </a:p>
          <a:p>
            <a:r>
              <a:rPr lang="en-US" dirty="0"/>
              <a:t>	—flows from this capacity to share internal models of the world.</a:t>
            </a:r>
          </a:p>
          <a:p>
            <a:endParaRPr lang="en-US" dirty="0"/>
          </a:p>
          <a:p>
            <a:r>
              <a:rPr lang="en-US" dirty="0"/>
              <a:t>This week’s first lecture has focused on </a:t>
            </a:r>
            <a:r>
              <a:rPr lang="en-US" i="1" dirty="0"/>
              <a:t>why</a:t>
            </a:r>
            <a:r>
              <a:rPr lang="en-US" dirty="0"/>
              <a:t> language evolved</a:t>
            </a:r>
          </a:p>
          <a:p>
            <a:r>
              <a:rPr lang="en-US" dirty="0"/>
              <a:t>	—what adaptive problems it solved and how it built on earlier capacities.</a:t>
            </a:r>
          </a:p>
          <a:p>
            <a:r>
              <a:rPr lang="en-US" dirty="0"/>
              <a:t>In the next lecture, we’ll turn to the question of </a:t>
            </a:r>
            <a:r>
              <a:rPr lang="en-US" i="1" dirty="0"/>
              <a:t>how</a:t>
            </a:r>
            <a:r>
              <a:rPr lang="en-US" dirty="0"/>
              <a:t> it works.</a:t>
            </a:r>
          </a:p>
          <a:p>
            <a:r>
              <a:rPr lang="en-US" dirty="0"/>
              <a:t>We’ll look at competing theories of the language system itself: </a:t>
            </a:r>
          </a:p>
          <a:p>
            <a:r>
              <a:rPr lang="en-US" dirty="0"/>
              <a:t>	the behavioral and learning-based approaches of Skinner and connectionism, </a:t>
            </a:r>
          </a:p>
          <a:p>
            <a:r>
              <a:rPr lang="en-US" dirty="0"/>
              <a:t>	and the rationalist, rule-based theories of Chomsky and symbolic cognition.</a:t>
            </a:r>
          </a:p>
          <a:p>
            <a:r>
              <a:rPr lang="en-US" dirty="0"/>
              <a:t>The debates that shaped modern cognitive science began with this question—and they’re still unfolding today.</a:t>
            </a:r>
          </a:p>
        </p:txBody>
      </p:sp>
      <p:sp>
        <p:nvSpPr>
          <p:cNvPr id="4" name="Slide Number Placeholder 3">
            <a:extLst>
              <a:ext uri="{FF2B5EF4-FFF2-40B4-BE49-F238E27FC236}">
                <a16:creationId xmlns:a16="http://schemas.microsoft.com/office/drawing/2014/main" id="{C391E515-6AF1-749D-2021-9B746953F4F3}"/>
              </a:ext>
            </a:extLst>
          </p:cNvPr>
          <p:cNvSpPr>
            <a:spLocks noGrp="1"/>
          </p:cNvSpPr>
          <p:nvPr>
            <p:ph type="sldNum" sz="quarter" idx="5"/>
          </p:nvPr>
        </p:nvSpPr>
        <p:spPr/>
        <p:txBody>
          <a:bodyPr/>
          <a:lstStyle/>
          <a:p>
            <a:fld id="{B0C32C59-1409-2640-866F-4A1083575A35}" type="slidenum">
              <a:rPr lang="en-US" smtClean="0"/>
              <a:t>24</a:t>
            </a:fld>
            <a:endParaRPr lang="en-US"/>
          </a:p>
        </p:txBody>
      </p:sp>
    </p:spTree>
    <p:extLst>
      <p:ext uri="{BB962C8B-B14F-4D97-AF65-F5344CB8AC3E}">
        <p14:creationId xmlns:p14="http://schemas.microsoft.com/office/powerpoint/2010/main" val="4046719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week we explored how primate brains evolved to understand </a:t>
            </a:r>
          </a:p>
          <a:p>
            <a:r>
              <a:rPr lang="en-US" dirty="0"/>
              <a:t>	one another’s thoughts, goals, and emotions, allowing cooperation and competition in complex social groups.</a:t>
            </a:r>
          </a:p>
          <a:p>
            <a:r>
              <a:rPr lang="en-US" dirty="0"/>
              <a:t>These abilities—what we called theory of mind</a:t>
            </a:r>
          </a:p>
          <a:p>
            <a:r>
              <a:rPr lang="en-US" dirty="0"/>
              <a:t>	—gave primates the power to predict behavior, form alliances, and navigate social hierarchies.</a:t>
            </a:r>
          </a:p>
          <a:p>
            <a:r>
              <a:rPr lang="en-US" dirty="0"/>
              <a:t>They were the cognitive foundation for everything that followed.</a:t>
            </a:r>
          </a:p>
          <a:p>
            <a:endParaRPr lang="en-US" dirty="0"/>
          </a:p>
          <a:p>
            <a:r>
              <a:rPr lang="en-US" dirty="0"/>
              <a:t>This week we move forward in evolutionary time, from social primates to the first humans.</a:t>
            </a:r>
          </a:p>
          <a:p>
            <a:r>
              <a:rPr lang="en-US" dirty="0"/>
              <a:t>We’ll ask what changed in the structure and function of the brain </a:t>
            </a:r>
          </a:p>
          <a:p>
            <a:r>
              <a:rPr lang="en-US" dirty="0"/>
              <a:t>	that made our species capable of culture, art, and cumulative knowledge.</a:t>
            </a:r>
          </a:p>
          <a:p>
            <a:r>
              <a:rPr lang="en-US" dirty="0"/>
              <a:t>In particular, we’ll look at how a new form of communication—language</a:t>
            </a:r>
          </a:p>
          <a:p>
            <a:r>
              <a:rPr lang="en-US" dirty="0"/>
              <a:t>	—transformed how minds could share and build on one another’s ideas.</a:t>
            </a:r>
          </a:p>
          <a:p>
            <a:endParaRPr lang="en-US" dirty="0"/>
          </a:p>
          <a:p>
            <a:r>
              <a:rPr lang="en-US" dirty="0"/>
              <a:t>Across these three lectures, we’ll study language through Marr’s three levels of analysis.</a:t>
            </a:r>
          </a:p>
          <a:p>
            <a:r>
              <a:rPr lang="en-US" dirty="0"/>
              <a:t>Today we’ll treat it functionally, as an evolutionary adaptation that solved new problems of cooperation and learning.</a:t>
            </a:r>
          </a:p>
          <a:p>
            <a:r>
              <a:rPr lang="en-US" dirty="0"/>
              <a:t>Next time we’ll look at competing theories of how language actually works in the mind.</a:t>
            </a:r>
          </a:p>
          <a:p>
            <a:r>
              <a:rPr lang="en-US" dirty="0"/>
              <a:t>And finally, we’ll explore how the brain implements it, and how those neural systems evolved.</a:t>
            </a:r>
          </a:p>
        </p:txBody>
      </p:sp>
      <p:sp>
        <p:nvSpPr>
          <p:cNvPr id="4" name="Slide Number Placeholder 3"/>
          <p:cNvSpPr>
            <a:spLocks noGrp="1"/>
          </p:cNvSpPr>
          <p:nvPr>
            <p:ph type="sldNum" sz="quarter" idx="5"/>
          </p:nvPr>
        </p:nvSpPr>
        <p:spPr/>
        <p:txBody>
          <a:bodyPr/>
          <a:lstStyle/>
          <a:p>
            <a:fld id="{B0C32C59-1409-2640-866F-4A1083575A35}" type="slidenum">
              <a:rPr lang="en-US" smtClean="0"/>
              <a:t>3</a:t>
            </a:fld>
            <a:endParaRPr lang="en-US"/>
          </a:p>
        </p:txBody>
      </p:sp>
    </p:spTree>
    <p:extLst>
      <p:ext uri="{BB962C8B-B14F-4D97-AF65-F5344CB8AC3E}">
        <p14:creationId xmlns:p14="http://schemas.microsoft.com/office/powerpoint/2010/main" val="982693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5F789-110B-FA55-E0EA-B5AFC325A0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2A07B6-6ADB-895D-4124-C23449D5FB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9E7B97-788F-C553-6A84-9D04724B34ED}"/>
              </a:ext>
            </a:extLst>
          </p:cNvPr>
          <p:cNvSpPr>
            <a:spLocks noGrp="1"/>
          </p:cNvSpPr>
          <p:nvPr>
            <p:ph type="body" idx="1"/>
          </p:nvPr>
        </p:nvSpPr>
        <p:spPr/>
        <p:txBody>
          <a:bodyPr/>
          <a:lstStyle/>
          <a:p>
            <a:r>
              <a:rPr lang="en-US" dirty="0"/>
              <a:t>Around seven million years ago, our ancestors diverged from the common ancestor we share with chimpanzees.</a:t>
            </a:r>
          </a:p>
          <a:p>
            <a:r>
              <a:rPr lang="en-US" dirty="0"/>
              <a:t>At that time, Africa’s environment was beginning to change</a:t>
            </a:r>
          </a:p>
          <a:p>
            <a:r>
              <a:rPr lang="en-US" dirty="0"/>
              <a:t>	—dense forests giving way to patchy woodlands and open grasslands.</a:t>
            </a:r>
          </a:p>
          <a:p>
            <a:r>
              <a:rPr lang="en-US" dirty="0"/>
              <a:t>These shifts in climate and habitat created new challenges for food, safety, and mobility.</a:t>
            </a:r>
          </a:p>
          <a:p>
            <a:endParaRPr lang="en-US" dirty="0"/>
          </a:p>
          <a:p>
            <a:r>
              <a:rPr lang="en-US" dirty="0"/>
              <a:t>Early hominins such as </a:t>
            </a:r>
            <a:r>
              <a:rPr lang="en-US" i="1" dirty="0"/>
              <a:t>Australopithecus</a:t>
            </a:r>
            <a:r>
              <a:rPr lang="en-US" dirty="0"/>
              <a:t> evolved traits that fit this new world.</a:t>
            </a:r>
          </a:p>
          <a:p>
            <a:r>
              <a:rPr lang="en-US" dirty="0"/>
              <a:t>They became bipedal, freeing their hands for carrying and tool use.</a:t>
            </a:r>
          </a:p>
          <a:p>
            <a:r>
              <a:rPr lang="en-US" dirty="0"/>
              <a:t>They learned to forage in open areas, facing new predators and temperature extremes.</a:t>
            </a:r>
          </a:p>
          <a:p>
            <a:endParaRPr lang="en-US" dirty="0"/>
          </a:p>
          <a:p>
            <a:r>
              <a:rPr lang="en-US" dirty="0"/>
              <a:t>Although these species were still small-brained compared to us, </a:t>
            </a:r>
          </a:p>
          <a:p>
            <a:r>
              <a:rPr lang="en-US" dirty="0"/>
              <a:t>	they were already living in more flexible, opportunistic ways than their ape relatives.</a:t>
            </a:r>
          </a:p>
          <a:p>
            <a:r>
              <a:rPr lang="en-US" dirty="0"/>
              <a:t>This transition from forest to savannah would set the stage for the next major leap</a:t>
            </a:r>
          </a:p>
          <a:p>
            <a:r>
              <a:rPr lang="en-US" dirty="0"/>
              <a:t>	—brains that could plan, cooperate, and learn in increasingly complex environments.</a:t>
            </a:r>
          </a:p>
        </p:txBody>
      </p:sp>
      <p:sp>
        <p:nvSpPr>
          <p:cNvPr id="4" name="Slide Number Placeholder 3">
            <a:extLst>
              <a:ext uri="{FF2B5EF4-FFF2-40B4-BE49-F238E27FC236}">
                <a16:creationId xmlns:a16="http://schemas.microsoft.com/office/drawing/2014/main" id="{7FF672CD-055E-0E9F-187A-D8CC988D853E}"/>
              </a:ext>
            </a:extLst>
          </p:cNvPr>
          <p:cNvSpPr>
            <a:spLocks noGrp="1"/>
          </p:cNvSpPr>
          <p:nvPr>
            <p:ph type="sldNum" sz="quarter" idx="5"/>
          </p:nvPr>
        </p:nvSpPr>
        <p:spPr/>
        <p:txBody>
          <a:bodyPr/>
          <a:lstStyle/>
          <a:p>
            <a:fld id="{B0C32C59-1409-2640-866F-4A1083575A35}" type="slidenum">
              <a:rPr lang="en-US" smtClean="0"/>
              <a:t>4</a:t>
            </a:fld>
            <a:endParaRPr lang="en-US"/>
          </a:p>
        </p:txBody>
      </p:sp>
    </p:spTree>
    <p:extLst>
      <p:ext uri="{BB962C8B-B14F-4D97-AF65-F5344CB8AC3E}">
        <p14:creationId xmlns:p14="http://schemas.microsoft.com/office/powerpoint/2010/main" val="2370518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9D58E-063F-0D6D-A5F2-9D45F3B642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8FB06C-AFAF-D058-B87B-18314E9056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397805-6E97-0CBD-0F3C-7D983527B648}"/>
              </a:ext>
            </a:extLst>
          </p:cNvPr>
          <p:cNvSpPr>
            <a:spLocks noGrp="1"/>
          </p:cNvSpPr>
          <p:nvPr>
            <p:ph type="body" idx="1"/>
          </p:nvPr>
        </p:nvSpPr>
        <p:spPr/>
        <p:txBody>
          <a:bodyPr/>
          <a:lstStyle/>
          <a:p>
            <a:r>
              <a:rPr lang="en-US" dirty="0"/>
              <a:t>Around two million years ago, a new kind of human appeared—</a:t>
            </a:r>
            <a:r>
              <a:rPr lang="en-US" i="1" dirty="0"/>
              <a:t>Homo erectus</a:t>
            </a:r>
            <a:r>
              <a:rPr lang="en-US" dirty="0"/>
              <a:t>.</a:t>
            </a:r>
          </a:p>
          <a:p>
            <a:r>
              <a:rPr lang="en-US" dirty="0"/>
              <a:t>They were taller, stronger, and far more wide-ranging than earlier hominins, spreading from Africa into Asia.</a:t>
            </a:r>
          </a:p>
          <a:p>
            <a:r>
              <a:rPr lang="en-US" dirty="0"/>
              <a:t>Their larger brains, about twice the size of </a:t>
            </a:r>
            <a:r>
              <a:rPr lang="en-US" i="1" dirty="0"/>
              <a:t>Australopithecus</a:t>
            </a:r>
            <a:r>
              <a:rPr lang="en-US" dirty="0"/>
              <a:t>, supported new kinds of planning and flexibility.</a:t>
            </a:r>
            <a:br>
              <a:rPr lang="en-US" dirty="0"/>
            </a:br>
            <a:endParaRPr lang="en-US" dirty="0"/>
          </a:p>
          <a:p>
            <a:r>
              <a:rPr lang="en-US" dirty="0"/>
              <a:t>Archaeological evidence shows </a:t>
            </a:r>
            <a:r>
              <a:rPr lang="en-US" i="1" dirty="0"/>
              <a:t>Homo erectus</a:t>
            </a:r>
            <a:r>
              <a:rPr lang="en-US" dirty="0"/>
              <a:t> used fire, made refined stone tools, </a:t>
            </a:r>
          </a:p>
          <a:p>
            <a:r>
              <a:rPr lang="en-US" dirty="0"/>
              <a:t>	and relied heavily on meat from hunting and scavenging.</a:t>
            </a:r>
          </a:p>
          <a:p>
            <a:r>
              <a:rPr lang="en-US" dirty="0"/>
              <a:t>They may have developed pair bonds and cooperative child rearing to raise their slow-developing offspring.</a:t>
            </a:r>
          </a:p>
          <a:p>
            <a:r>
              <a:rPr lang="en-US" dirty="0"/>
              <a:t>Longer childhoods created more time for learning, imitation, and social teaching.</a:t>
            </a:r>
          </a:p>
          <a:p>
            <a:endParaRPr lang="en-US" dirty="0"/>
          </a:p>
          <a:p>
            <a:r>
              <a:rPr lang="en-US" dirty="0"/>
              <a:t>Life on the open savannah was dangerous and complex.</a:t>
            </a:r>
          </a:p>
          <a:p>
            <a:r>
              <a:rPr lang="en-US" dirty="0"/>
              <a:t>To survive, </a:t>
            </a:r>
            <a:r>
              <a:rPr lang="en-US" i="1" dirty="0"/>
              <a:t>Homo erectus</a:t>
            </a:r>
            <a:r>
              <a:rPr lang="en-US" dirty="0"/>
              <a:t> groups had to share knowledge, coordinate hunts, </a:t>
            </a:r>
          </a:p>
          <a:p>
            <a:r>
              <a:rPr lang="en-US" dirty="0"/>
              <a:t>	and pass down survival skills across generations.</a:t>
            </a:r>
          </a:p>
          <a:p>
            <a:r>
              <a:rPr lang="en-US" dirty="0"/>
              <a:t>These pressures began selecting for richer forms of communication and social learning</a:t>
            </a:r>
          </a:p>
          <a:p>
            <a:r>
              <a:rPr lang="en-US" dirty="0"/>
              <a:t>	—the groundwork for language itself.</a:t>
            </a:r>
          </a:p>
        </p:txBody>
      </p:sp>
      <p:sp>
        <p:nvSpPr>
          <p:cNvPr id="4" name="Slide Number Placeholder 3">
            <a:extLst>
              <a:ext uri="{FF2B5EF4-FFF2-40B4-BE49-F238E27FC236}">
                <a16:creationId xmlns:a16="http://schemas.microsoft.com/office/drawing/2014/main" id="{8DE25DA2-FE3D-DE8F-638C-FC26328988E9}"/>
              </a:ext>
            </a:extLst>
          </p:cNvPr>
          <p:cNvSpPr>
            <a:spLocks noGrp="1"/>
          </p:cNvSpPr>
          <p:nvPr>
            <p:ph type="sldNum" sz="quarter" idx="5"/>
          </p:nvPr>
        </p:nvSpPr>
        <p:spPr/>
        <p:txBody>
          <a:bodyPr/>
          <a:lstStyle/>
          <a:p>
            <a:fld id="{B0C32C59-1409-2640-866F-4A1083575A35}" type="slidenum">
              <a:rPr lang="en-US" smtClean="0"/>
              <a:t>5</a:t>
            </a:fld>
            <a:endParaRPr lang="en-US"/>
          </a:p>
        </p:txBody>
      </p:sp>
    </p:spTree>
    <p:extLst>
      <p:ext uri="{BB962C8B-B14F-4D97-AF65-F5344CB8AC3E}">
        <p14:creationId xmlns:p14="http://schemas.microsoft.com/office/powerpoint/2010/main" val="592230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E31D9-7BF3-7E78-E2B4-60CA6F1128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7EFCC8-22A0-CB6F-67D8-B07EC9EBC9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D5D9BF-5947-67A0-2399-77E5CB4588F8}"/>
              </a:ext>
            </a:extLst>
          </p:cNvPr>
          <p:cNvSpPr>
            <a:spLocks noGrp="1"/>
          </p:cNvSpPr>
          <p:nvPr>
            <p:ph type="body" idx="1"/>
          </p:nvPr>
        </p:nvSpPr>
        <p:spPr/>
        <p:txBody>
          <a:bodyPr/>
          <a:lstStyle/>
          <a:p>
            <a:r>
              <a:rPr lang="en-US" dirty="0"/>
              <a:t>By the time of </a:t>
            </a:r>
            <a:r>
              <a:rPr lang="en-US" i="1" dirty="0"/>
              <a:t>Homo erectus</a:t>
            </a:r>
            <a:r>
              <a:rPr lang="en-US" dirty="0"/>
              <a:t>, the human body was already remarkably modern</a:t>
            </a:r>
          </a:p>
          <a:p>
            <a:r>
              <a:rPr lang="en-US" dirty="0"/>
              <a:t>	—upright posture, strong hands, endurance running, and tool use.</a:t>
            </a:r>
          </a:p>
          <a:p>
            <a:r>
              <a:rPr lang="en-US" dirty="0"/>
              <a:t>But if you could look inside their minds, you would see something in transition.</a:t>
            </a:r>
          </a:p>
          <a:p>
            <a:r>
              <a:rPr lang="en-US" dirty="0"/>
              <a:t>They were beginning to solve problems in flexible ways, to cooperate with others, </a:t>
            </a:r>
          </a:p>
          <a:p>
            <a:r>
              <a:rPr lang="en-US" dirty="0"/>
              <a:t>	and to pass knowledge from one generation to the next.</a:t>
            </a:r>
          </a:p>
          <a:p>
            <a:r>
              <a:rPr lang="en-US" dirty="0"/>
              <a:t>The most important changes were cognitive, not anatomical.</a:t>
            </a:r>
            <a:br>
              <a:rPr lang="en-US" dirty="0"/>
            </a:br>
            <a:endParaRPr lang="en-US" dirty="0"/>
          </a:p>
          <a:p>
            <a:r>
              <a:rPr lang="en-US" dirty="0"/>
              <a:t>Brain size nearly doubled between </a:t>
            </a:r>
            <a:r>
              <a:rPr lang="en-US" i="1" dirty="0"/>
              <a:t>Australopithecus</a:t>
            </a:r>
            <a:r>
              <a:rPr lang="en-US" dirty="0"/>
              <a:t> and </a:t>
            </a:r>
            <a:r>
              <a:rPr lang="en-US" i="1" dirty="0"/>
              <a:t>Homo erectus</a:t>
            </a:r>
            <a:r>
              <a:rPr lang="en-US" dirty="0"/>
              <a:t>, but raw brainpower was not enough.</a:t>
            </a:r>
          </a:p>
          <a:p>
            <a:r>
              <a:rPr lang="en-US" dirty="0"/>
              <a:t>A bigger brain is costly—it requires more calories, longer childhoods, and slower reproduction.</a:t>
            </a:r>
          </a:p>
          <a:p>
            <a:r>
              <a:rPr lang="en-US" dirty="0"/>
              <a:t>So this expansion must have brought new capabilities that paid for themselves in survival and social success.</a:t>
            </a:r>
          </a:p>
          <a:p>
            <a:r>
              <a:rPr lang="en-US" dirty="0"/>
              <a:t>Those capabilities seem to involve planning, teaching, and understanding what others know or intend.</a:t>
            </a:r>
          </a:p>
          <a:p>
            <a:endParaRPr lang="en-US" dirty="0"/>
          </a:p>
          <a:p>
            <a:r>
              <a:rPr lang="en-US" dirty="0"/>
              <a:t>At this point, natural selection began favoring minds that could imagine events that hadn’t yet happened, </a:t>
            </a:r>
          </a:p>
          <a:p>
            <a:r>
              <a:rPr lang="en-US" dirty="0"/>
              <a:t>	and communicate those ideas to others.</a:t>
            </a:r>
          </a:p>
          <a:p>
            <a:r>
              <a:rPr lang="en-US" dirty="0"/>
              <a:t>Being able to share strategies, warn of danger, </a:t>
            </a:r>
          </a:p>
          <a:p>
            <a:r>
              <a:rPr lang="en-US" dirty="0"/>
              <a:t>	or teach toolmaking became as valuable as physical strength or speed.</a:t>
            </a:r>
          </a:p>
          <a:p>
            <a:r>
              <a:rPr lang="en-US" dirty="0"/>
              <a:t>Learning could now happen socially and mentally, not just through trial and error.</a:t>
            </a:r>
          </a:p>
          <a:p>
            <a:r>
              <a:rPr lang="en-US" dirty="0"/>
              <a:t>This shift transformed intelligence from an individual trait into a shared group resource.</a:t>
            </a:r>
          </a:p>
          <a:p>
            <a:endParaRPr lang="en-US" dirty="0"/>
          </a:p>
          <a:p>
            <a:r>
              <a:rPr lang="en-US" dirty="0"/>
              <a:t>The two adaptations that made this possible were language and symbolic thought.</a:t>
            </a:r>
          </a:p>
          <a:p>
            <a:r>
              <a:rPr lang="en-US" dirty="0"/>
              <a:t>Language let people express and transmit ideas with precision, </a:t>
            </a:r>
          </a:p>
          <a:p>
            <a:r>
              <a:rPr lang="en-US" dirty="0"/>
              <a:t>	turning inner thoughts into shared representations.</a:t>
            </a:r>
          </a:p>
          <a:p>
            <a:r>
              <a:rPr lang="en-US" dirty="0"/>
              <a:t>Symbolic thought allowed those ideas to become abstract</a:t>
            </a:r>
          </a:p>
          <a:p>
            <a:r>
              <a:rPr lang="en-US" dirty="0"/>
              <a:t>	—about time, number, causation, and moral rules.</a:t>
            </a:r>
          </a:p>
          <a:p>
            <a:r>
              <a:rPr lang="en-US" dirty="0"/>
              <a:t>Together they marked the beginning of the modern human mind: </a:t>
            </a:r>
          </a:p>
          <a:p>
            <a:r>
              <a:rPr lang="en-US" dirty="0"/>
              <a:t>	a brain built not just to survive, but to communicate, imagine, and create culture.</a:t>
            </a:r>
          </a:p>
        </p:txBody>
      </p:sp>
      <p:sp>
        <p:nvSpPr>
          <p:cNvPr id="4" name="Slide Number Placeholder 3">
            <a:extLst>
              <a:ext uri="{FF2B5EF4-FFF2-40B4-BE49-F238E27FC236}">
                <a16:creationId xmlns:a16="http://schemas.microsoft.com/office/drawing/2014/main" id="{66DD80A6-87CA-2354-FE72-13E8C10F90D7}"/>
              </a:ext>
            </a:extLst>
          </p:cNvPr>
          <p:cNvSpPr>
            <a:spLocks noGrp="1"/>
          </p:cNvSpPr>
          <p:nvPr>
            <p:ph type="sldNum" sz="quarter" idx="5"/>
          </p:nvPr>
        </p:nvSpPr>
        <p:spPr/>
        <p:txBody>
          <a:bodyPr/>
          <a:lstStyle/>
          <a:p>
            <a:fld id="{B0C32C59-1409-2640-866F-4A1083575A35}" type="slidenum">
              <a:rPr lang="en-US" smtClean="0"/>
              <a:t>6</a:t>
            </a:fld>
            <a:endParaRPr lang="en-US"/>
          </a:p>
        </p:txBody>
      </p:sp>
    </p:spTree>
    <p:extLst>
      <p:ext uri="{BB962C8B-B14F-4D97-AF65-F5344CB8AC3E}">
        <p14:creationId xmlns:p14="http://schemas.microsoft.com/office/powerpoint/2010/main" val="2827002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07417-AFB7-691C-DC58-A0CDEA8B7B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1B73FC-65E8-82A9-91EC-79A5A6A91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54DB18-7E15-A002-0969-97B21756EDE1}"/>
              </a:ext>
            </a:extLst>
          </p:cNvPr>
          <p:cNvSpPr>
            <a:spLocks noGrp="1"/>
          </p:cNvSpPr>
          <p:nvPr>
            <p:ph type="body" idx="1"/>
          </p:nvPr>
        </p:nvSpPr>
        <p:spPr/>
        <p:txBody>
          <a:bodyPr/>
          <a:lstStyle/>
          <a:p>
            <a:r>
              <a:rPr lang="en-US" dirty="0"/>
              <a:t>Communication has existed since the dawn of multicellular life.</a:t>
            </a:r>
          </a:p>
          <a:p>
            <a:r>
              <a:rPr lang="en-US" dirty="0"/>
              <a:t>Our earliest ancestors, including the common ancestor we share with fish, </a:t>
            </a:r>
          </a:p>
          <a:p>
            <a:r>
              <a:rPr lang="en-US" dirty="0"/>
              <a:t>	already relied on chemical and electrical signals to coordinate behavior.</a:t>
            </a:r>
          </a:p>
          <a:p>
            <a:r>
              <a:rPr lang="en-US" dirty="0"/>
              <a:t>These primitive systems let organisms broadcast information about danger, reproduction, or territory</a:t>
            </a:r>
          </a:p>
          <a:p>
            <a:r>
              <a:rPr lang="en-US" dirty="0"/>
              <a:t>	—fast and automatic but inflexible.</a:t>
            </a:r>
          </a:p>
          <a:p>
            <a:r>
              <a:rPr lang="en-US" dirty="0"/>
              <a:t>Fish still use these channels today, flashing colors or emitting electric pulses </a:t>
            </a:r>
          </a:p>
          <a:p>
            <a:r>
              <a:rPr lang="en-US" dirty="0"/>
              <a:t>	that convey emotional states and intentions.</a:t>
            </a:r>
          </a:p>
          <a:p>
            <a:endParaRPr lang="en-US" dirty="0"/>
          </a:p>
          <a:p>
            <a:r>
              <a:rPr lang="en-US" dirty="0"/>
              <a:t>With the rise of mammals, communication expanded beyond reflexive signaling.</a:t>
            </a:r>
          </a:p>
          <a:p>
            <a:r>
              <a:rPr lang="en-US" dirty="0"/>
              <a:t>Mammals developed rich vocal repertoires and facial expressions linked to emotional states.</a:t>
            </a:r>
          </a:p>
          <a:p>
            <a:r>
              <a:rPr lang="en-US" dirty="0"/>
              <a:t>They could growl, whimper, or purr to express fear, need, or contentment, </a:t>
            </a:r>
          </a:p>
          <a:p>
            <a:r>
              <a:rPr lang="en-US" dirty="0"/>
              <a:t>	and use scent and posture to regulate social hierarchies.</a:t>
            </a:r>
          </a:p>
          <a:p>
            <a:r>
              <a:rPr lang="en-US" dirty="0"/>
              <a:t>This was the birth of affective communication—signals tied closely to feeling, </a:t>
            </a:r>
          </a:p>
          <a:p>
            <a:r>
              <a:rPr lang="en-US" dirty="0"/>
              <a:t>	mediated by limbic systems like the amygdala.</a:t>
            </a:r>
          </a:p>
          <a:p>
            <a:endParaRPr lang="en-US" dirty="0"/>
          </a:p>
          <a:p>
            <a:r>
              <a:rPr lang="en-US" dirty="0"/>
              <a:t>Among primates, communication became increasingly social and intentional.</a:t>
            </a:r>
          </a:p>
          <a:p>
            <a:r>
              <a:rPr lang="en-US" dirty="0"/>
              <a:t>Monkeys began using specific calls for different predators, gestures for play or grooming, </a:t>
            </a:r>
          </a:p>
          <a:p>
            <a:r>
              <a:rPr lang="en-US" dirty="0"/>
              <a:t>	and facial expressions to negotiate alliances.</a:t>
            </a:r>
          </a:p>
          <a:p>
            <a:r>
              <a:rPr lang="en-US" dirty="0"/>
              <a:t>These signals were learned and context-sensitive, reflecting the complexity of group life.</a:t>
            </a:r>
          </a:p>
          <a:p>
            <a:r>
              <a:rPr lang="en-US" dirty="0"/>
              <a:t>Communication was now a tool for managing relationships, not just expressing emotion.</a:t>
            </a:r>
          </a:p>
          <a:p>
            <a:endParaRPr lang="en-US" dirty="0"/>
          </a:p>
          <a:p>
            <a:r>
              <a:rPr lang="en-US" dirty="0"/>
              <a:t>Great apes extended this trend even further.</a:t>
            </a:r>
          </a:p>
          <a:p>
            <a:r>
              <a:rPr lang="en-US" dirty="0"/>
              <a:t>They use eye contact, gestures, and nuanced vocalizations to share goals, </a:t>
            </a:r>
          </a:p>
          <a:p>
            <a:r>
              <a:rPr lang="en-US" dirty="0"/>
              <a:t>	request actions, and influence others’ behavior.</a:t>
            </a:r>
          </a:p>
          <a:p>
            <a:r>
              <a:rPr lang="en-US" dirty="0"/>
              <a:t>Some apes even combine gestures in flexible sequences or repurpose them to fit new situations.</a:t>
            </a:r>
          </a:p>
          <a:p>
            <a:r>
              <a:rPr lang="en-US" dirty="0"/>
              <a:t>Yet their signals remain grounded in emotion and immediacy</a:t>
            </a:r>
          </a:p>
          <a:p>
            <a:r>
              <a:rPr lang="en-US" dirty="0"/>
              <a:t>	—they express intent but not abstract ideas.</a:t>
            </a:r>
          </a:p>
          <a:p>
            <a:r>
              <a:rPr lang="en-US" dirty="0"/>
              <a:t>This was the evolutionary platform on which human language would later emerge: </a:t>
            </a:r>
          </a:p>
          <a:p>
            <a:r>
              <a:rPr lang="en-US" dirty="0"/>
              <a:t>	a communication system already powerful, social, and purposeful, </a:t>
            </a:r>
          </a:p>
          <a:p>
            <a:r>
              <a:rPr lang="en-US" dirty="0"/>
              <a:t>	waiting for symbols and syntax to push it beyond the present moment.</a:t>
            </a:r>
          </a:p>
        </p:txBody>
      </p:sp>
      <p:sp>
        <p:nvSpPr>
          <p:cNvPr id="4" name="Slide Number Placeholder 3">
            <a:extLst>
              <a:ext uri="{FF2B5EF4-FFF2-40B4-BE49-F238E27FC236}">
                <a16:creationId xmlns:a16="http://schemas.microsoft.com/office/drawing/2014/main" id="{611A1660-74D8-D114-0B98-620788E34AC8}"/>
              </a:ext>
            </a:extLst>
          </p:cNvPr>
          <p:cNvSpPr>
            <a:spLocks noGrp="1"/>
          </p:cNvSpPr>
          <p:nvPr>
            <p:ph type="sldNum" sz="quarter" idx="5"/>
          </p:nvPr>
        </p:nvSpPr>
        <p:spPr/>
        <p:txBody>
          <a:bodyPr/>
          <a:lstStyle/>
          <a:p>
            <a:fld id="{B0C32C59-1409-2640-866F-4A1083575A35}" type="slidenum">
              <a:rPr lang="en-US" smtClean="0"/>
              <a:t>7</a:t>
            </a:fld>
            <a:endParaRPr lang="en-US"/>
          </a:p>
        </p:txBody>
      </p:sp>
    </p:spTree>
    <p:extLst>
      <p:ext uri="{BB962C8B-B14F-4D97-AF65-F5344CB8AC3E}">
        <p14:creationId xmlns:p14="http://schemas.microsoft.com/office/powerpoint/2010/main" val="2743679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40F2F-FFFD-94DE-66E7-E31B40DC32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AA1746-F680-1B4B-7C18-6FB2AF9BC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837593-72AA-2350-4A2E-A4AD6B12DA71}"/>
              </a:ext>
            </a:extLst>
          </p:cNvPr>
          <p:cNvSpPr>
            <a:spLocks noGrp="1"/>
          </p:cNvSpPr>
          <p:nvPr>
            <p:ph type="body" idx="1"/>
          </p:nvPr>
        </p:nvSpPr>
        <p:spPr/>
        <p:txBody>
          <a:bodyPr/>
          <a:lstStyle/>
          <a:p>
            <a:r>
              <a:rPr lang="en-US" dirty="0"/>
              <a:t>Compared to even the most social apes, humans communicate on a different scale.</a:t>
            </a:r>
          </a:p>
          <a:p>
            <a:r>
              <a:rPr lang="en-US" dirty="0"/>
              <a:t>We use thousands of distinct words, invent new ones constantly, </a:t>
            </a:r>
          </a:p>
          <a:p>
            <a:r>
              <a:rPr lang="en-US" dirty="0"/>
              <a:t>	and can express anything from a grocery list to a philosophical argument.</a:t>
            </a:r>
          </a:p>
          <a:p>
            <a:r>
              <a:rPr lang="en-US" dirty="0"/>
              <a:t>We can talk about the past and future, about things that don’t exist, and about ideas that can’t be seen.</a:t>
            </a:r>
          </a:p>
          <a:p>
            <a:r>
              <a:rPr lang="en-US" dirty="0"/>
              <a:t>Our communication can be playful, deceptive, creative, and endlessly recursive.</a:t>
            </a:r>
            <a:br>
              <a:rPr lang="en-US" dirty="0"/>
            </a:br>
            <a:endParaRPr lang="en-US" dirty="0"/>
          </a:p>
          <a:p>
            <a:r>
              <a:rPr lang="en-US" dirty="0"/>
              <a:t>One influential attempt to catalog what makes human language distinctive </a:t>
            </a:r>
          </a:p>
          <a:p>
            <a:r>
              <a:rPr lang="en-US" dirty="0"/>
              <a:t>	comes from linguist </a:t>
            </a:r>
            <a:r>
              <a:rPr lang="en-US" b="1" dirty="0"/>
              <a:t>Charles Hockett</a:t>
            </a:r>
            <a:r>
              <a:rPr lang="en-US" dirty="0"/>
              <a:t>, who listed a set of “design features” that together define it.</a:t>
            </a:r>
          </a:p>
          <a:p>
            <a:r>
              <a:rPr lang="en-US" dirty="0"/>
              <a:t>Some of these, like vocal communication and semantic meaning, are shared with other species.</a:t>
            </a:r>
          </a:p>
          <a:p>
            <a:r>
              <a:rPr lang="en-US" dirty="0"/>
              <a:t>Others—such as displacement, productivity, duality of patterning, and reflexiveness—appear unique to humans.</a:t>
            </a:r>
          </a:p>
          <a:p>
            <a:r>
              <a:rPr lang="en-US" dirty="0"/>
              <a:t>Hockett’s list isn’t the final word, but it remains a useful framework </a:t>
            </a:r>
          </a:p>
          <a:p>
            <a:r>
              <a:rPr lang="en-US" dirty="0"/>
              <a:t>	for thinking about which ingredients separate language from simpler forms of communication.</a:t>
            </a:r>
          </a:p>
          <a:p>
            <a:endParaRPr lang="en-US" dirty="0"/>
          </a:p>
          <a:p>
            <a:r>
              <a:rPr lang="en-US" dirty="0"/>
              <a:t>Still, the question of </a:t>
            </a:r>
            <a:r>
              <a:rPr lang="en-US" i="1" dirty="0"/>
              <a:t>why</a:t>
            </a:r>
            <a:r>
              <a:rPr lang="en-US" dirty="0"/>
              <a:t> these features exist—and which matter most—remains open.</a:t>
            </a:r>
          </a:p>
          <a:p>
            <a:r>
              <a:rPr lang="en-US" dirty="0"/>
              <a:t>Some researchers emphasize structure: the hierarchical grammar </a:t>
            </a:r>
          </a:p>
          <a:p>
            <a:r>
              <a:rPr lang="en-US" dirty="0"/>
              <a:t>	that allows us to combine words into complex meanings.</a:t>
            </a:r>
          </a:p>
          <a:p>
            <a:r>
              <a:rPr lang="en-US" dirty="0"/>
              <a:t>Others point to intentionality, the shared understanding that words are meant </a:t>
            </a:r>
          </a:p>
          <a:p>
            <a:r>
              <a:rPr lang="en-US" dirty="0"/>
              <a:t>	to reveal what one person is thinking to another.</a:t>
            </a:r>
          </a:p>
          <a:p>
            <a:r>
              <a:rPr lang="en-US" dirty="0"/>
              <a:t>Still others focus on cultural learning, noting that language depends </a:t>
            </a:r>
          </a:p>
          <a:p>
            <a:r>
              <a:rPr lang="en-US" dirty="0"/>
              <a:t>	on transmission and teaching across generations.</a:t>
            </a:r>
          </a:p>
          <a:p>
            <a:endParaRPr lang="en-US" dirty="0"/>
          </a:p>
          <a:p>
            <a:r>
              <a:rPr lang="en-US" dirty="0"/>
              <a:t>A growing number of scientists see language not as a single invention, </a:t>
            </a:r>
          </a:p>
          <a:p>
            <a:r>
              <a:rPr lang="en-US" dirty="0"/>
              <a:t>	but as a mosaic of older skills that came together in humans.</a:t>
            </a:r>
          </a:p>
          <a:p>
            <a:r>
              <a:rPr lang="en-US" dirty="0"/>
              <a:t>From mammals we inherited emotional vocalization; </a:t>
            </a:r>
          </a:p>
          <a:p>
            <a:r>
              <a:rPr lang="en-US" dirty="0"/>
              <a:t>	from primates, gestural control and social awareness; </a:t>
            </a:r>
          </a:p>
          <a:p>
            <a:r>
              <a:rPr lang="en-US" dirty="0"/>
              <a:t>	from apes, imitation and turn-taking.</a:t>
            </a:r>
          </a:p>
          <a:p>
            <a:r>
              <a:rPr lang="en-US" dirty="0"/>
              <a:t>Language may have arisen when these pieces were integrated by a larger, more plastic brain </a:t>
            </a:r>
          </a:p>
          <a:p>
            <a:r>
              <a:rPr lang="en-US" dirty="0"/>
              <a:t>	that could generalize and abstract across them.</a:t>
            </a:r>
          </a:p>
          <a:p>
            <a:r>
              <a:rPr lang="en-US" dirty="0"/>
              <a:t>In this view, language didn’t appear out of nowhere</a:t>
            </a:r>
          </a:p>
          <a:p>
            <a:r>
              <a:rPr lang="en-US" dirty="0"/>
              <a:t>	—it was an emergent property of an already communicative mind.</a:t>
            </a:r>
          </a:p>
          <a:p>
            <a:endParaRPr lang="en-US" dirty="0"/>
          </a:p>
          <a:p>
            <a:r>
              <a:rPr lang="en-US" dirty="0"/>
              <a:t>The result is a system that seems both continuous and discontinuous with what came before.</a:t>
            </a:r>
          </a:p>
          <a:p>
            <a:r>
              <a:rPr lang="en-US" dirty="0"/>
              <a:t>It builds on ancient foundations, yet allows new forms of imagination, cooperation, and cumulative culture </a:t>
            </a:r>
          </a:p>
          <a:p>
            <a:r>
              <a:rPr lang="en-US" dirty="0"/>
              <a:t>	that no other species has achieved.</a:t>
            </a:r>
          </a:p>
          <a:p>
            <a:r>
              <a:rPr lang="en-US" dirty="0"/>
              <a:t>Language may not be the only way to share information, </a:t>
            </a:r>
          </a:p>
          <a:p>
            <a:r>
              <a:rPr lang="en-US" dirty="0"/>
              <a:t>	but it transformed how information could be represented and preserved.</a:t>
            </a:r>
          </a:p>
          <a:p>
            <a:r>
              <a:rPr lang="en-US" dirty="0"/>
              <a:t>It turned communication into a bridge between minds, </a:t>
            </a:r>
          </a:p>
          <a:p>
            <a:r>
              <a:rPr lang="en-US" dirty="0"/>
              <a:t>	linking individual thought to collective knowledge.</a:t>
            </a:r>
          </a:p>
        </p:txBody>
      </p:sp>
      <p:sp>
        <p:nvSpPr>
          <p:cNvPr id="4" name="Slide Number Placeholder 3">
            <a:extLst>
              <a:ext uri="{FF2B5EF4-FFF2-40B4-BE49-F238E27FC236}">
                <a16:creationId xmlns:a16="http://schemas.microsoft.com/office/drawing/2014/main" id="{77649149-169E-1AE5-DECE-1965E21E2698}"/>
              </a:ext>
            </a:extLst>
          </p:cNvPr>
          <p:cNvSpPr>
            <a:spLocks noGrp="1"/>
          </p:cNvSpPr>
          <p:nvPr>
            <p:ph type="sldNum" sz="quarter" idx="5"/>
          </p:nvPr>
        </p:nvSpPr>
        <p:spPr/>
        <p:txBody>
          <a:bodyPr/>
          <a:lstStyle/>
          <a:p>
            <a:fld id="{B0C32C59-1409-2640-866F-4A1083575A35}" type="slidenum">
              <a:rPr lang="en-US" smtClean="0"/>
              <a:t>8</a:t>
            </a:fld>
            <a:endParaRPr lang="en-US"/>
          </a:p>
        </p:txBody>
      </p:sp>
    </p:spTree>
    <p:extLst>
      <p:ext uri="{BB962C8B-B14F-4D97-AF65-F5344CB8AC3E}">
        <p14:creationId xmlns:p14="http://schemas.microsoft.com/office/powerpoint/2010/main" val="2295781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D66FF-1A6D-5234-1F53-D12F80230B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D4CDA0-E78D-A91B-A85A-DD70475CF5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464CE1-A97F-E5A5-16C1-061DA5BA3C7E}"/>
              </a:ext>
            </a:extLst>
          </p:cNvPr>
          <p:cNvSpPr>
            <a:spLocks noGrp="1"/>
          </p:cNvSpPr>
          <p:nvPr>
            <p:ph type="body" idx="1"/>
          </p:nvPr>
        </p:nvSpPr>
        <p:spPr/>
        <p:txBody>
          <a:bodyPr/>
          <a:lstStyle/>
          <a:p>
            <a:r>
              <a:rPr lang="en-US" dirty="0"/>
              <a:t>Among the many theories of what makes language unique, </a:t>
            </a:r>
          </a:p>
          <a:p>
            <a:r>
              <a:rPr lang="en-US" dirty="0"/>
              <a:t>	two ideas stand out as especially influential: </a:t>
            </a:r>
            <a:r>
              <a:rPr lang="en-US" b="1" dirty="0"/>
              <a:t>symbolic reference</a:t>
            </a:r>
            <a:r>
              <a:rPr lang="en-US" dirty="0"/>
              <a:t> and </a:t>
            </a:r>
            <a:r>
              <a:rPr lang="en-US" b="1" dirty="0"/>
              <a:t>syntax</a:t>
            </a:r>
            <a:r>
              <a:rPr lang="en-US" dirty="0"/>
              <a:t>.</a:t>
            </a:r>
          </a:p>
          <a:p>
            <a:r>
              <a:rPr lang="en-US" dirty="0"/>
              <a:t>Symbolic reference means that the link between a word and what it stands for is arbitrary</a:t>
            </a:r>
          </a:p>
          <a:p>
            <a:r>
              <a:rPr lang="en-US" dirty="0"/>
              <a:t>	—there is nothing “tree-like” about the sound </a:t>
            </a:r>
            <a:r>
              <a:rPr lang="en-US" i="1" dirty="0"/>
              <a:t>tree</a:t>
            </a:r>
            <a:r>
              <a:rPr lang="en-US" dirty="0"/>
              <a:t>.</a:t>
            </a:r>
          </a:p>
          <a:p>
            <a:r>
              <a:rPr lang="en-US" dirty="0"/>
              <a:t>This ability to assign meaning freely broke communication loose from emotion and circumstance.</a:t>
            </a:r>
          </a:p>
          <a:p>
            <a:r>
              <a:rPr lang="en-US" dirty="0"/>
              <a:t>It allowed words to represent not just things that were present, but things imagined, remembered, or hypothetical.</a:t>
            </a:r>
          </a:p>
          <a:p>
            <a:endParaRPr lang="en-US" dirty="0"/>
          </a:p>
          <a:p>
            <a:r>
              <a:rPr lang="en-US" dirty="0"/>
              <a:t>Syntax, or grammar, added a second layer of power.</a:t>
            </a:r>
          </a:p>
          <a:p>
            <a:r>
              <a:rPr lang="en-US" dirty="0"/>
              <a:t>It provided a system of rules for combining words in ways that signal who did what to whom, when, and why.</a:t>
            </a:r>
          </a:p>
          <a:p>
            <a:r>
              <a:rPr lang="en-US" dirty="0"/>
              <a:t>Once syntax existed, a small vocabulary could produce a limitless range of meanings: </a:t>
            </a:r>
          </a:p>
          <a:p>
            <a:r>
              <a:rPr lang="en-US" dirty="0"/>
              <a:t>	“The cat chased the dog” is not the same as “The dog chased the cat.”</a:t>
            </a:r>
          </a:p>
          <a:p>
            <a:r>
              <a:rPr lang="en-US" dirty="0"/>
              <a:t>Syntax also allowed nesting and recursion—sentences within sentences—giving language its expressive depth.</a:t>
            </a:r>
          </a:p>
          <a:p>
            <a:endParaRPr lang="en-US" dirty="0"/>
          </a:p>
          <a:p>
            <a:r>
              <a:rPr lang="en-US" dirty="0"/>
              <a:t>Together, arbitrary symbols and grammar made human communication </a:t>
            </a:r>
            <a:r>
              <a:rPr lang="en-US" b="1" dirty="0"/>
              <a:t>generative</a:t>
            </a:r>
            <a:r>
              <a:rPr lang="en-US" dirty="0"/>
              <a:t>.</a:t>
            </a:r>
          </a:p>
          <a:p>
            <a:r>
              <a:rPr lang="en-US" dirty="0"/>
              <a:t>They enabled us to compose entirely new thoughts on the fly, </a:t>
            </a:r>
          </a:p>
          <a:p>
            <a:r>
              <a:rPr lang="en-US" dirty="0"/>
              <a:t>	to describe events we’ve never seen, and to imagine possibilities that don’t yet exist.</a:t>
            </a:r>
          </a:p>
          <a:p>
            <a:r>
              <a:rPr lang="en-US" dirty="0"/>
              <a:t>Every sentence you’ve ever spoken is almost certainly one that no one in history has said before.</a:t>
            </a:r>
          </a:p>
          <a:p>
            <a:r>
              <a:rPr lang="en-US" dirty="0"/>
              <a:t>This creativity marks the difference between signal and sentence, between instinct and invention.</a:t>
            </a:r>
          </a:p>
          <a:p>
            <a:endParaRPr lang="en-US" dirty="0"/>
          </a:p>
          <a:p>
            <a:r>
              <a:rPr lang="en-US" dirty="0"/>
              <a:t>Still, it’s important to note that not everyone agrees these features tell the whole story.</a:t>
            </a:r>
          </a:p>
          <a:p>
            <a:r>
              <a:rPr lang="en-US" dirty="0"/>
              <a:t>Some researchers argue that language’s essence lies not in structure but in shared understanding and cooperation.</a:t>
            </a:r>
          </a:p>
          <a:p>
            <a:r>
              <a:rPr lang="en-US" dirty="0"/>
              <a:t>Others propose that syntax and vocabulary are just tools layered onto a deeper social capacity for exchanging thoughts.</a:t>
            </a:r>
          </a:p>
          <a:p>
            <a:r>
              <a:rPr lang="en-US" dirty="0"/>
              <a:t>We’ll keep these debates in mind as we turn next to the ways apes communicate </a:t>
            </a:r>
          </a:p>
          <a:p>
            <a:r>
              <a:rPr lang="en-US" dirty="0"/>
              <a:t>	and what that tells us about how language may have begun.</a:t>
            </a:r>
          </a:p>
        </p:txBody>
      </p:sp>
      <p:sp>
        <p:nvSpPr>
          <p:cNvPr id="4" name="Slide Number Placeholder 3">
            <a:extLst>
              <a:ext uri="{FF2B5EF4-FFF2-40B4-BE49-F238E27FC236}">
                <a16:creationId xmlns:a16="http://schemas.microsoft.com/office/drawing/2014/main" id="{9F61B3EF-33F4-32D1-90B1-6DA39F483B24}"/>
              </a:ext>
            </a:extLst>
          </p:cNvPr>
          <p:cNvSpPr>
            <a:spLocks noGrp="1"/>
          </p:cNvSpPr>
          <p:nvPr>
            <p:ph type="sldNum" sz="quarter" idx="5"/>
          </p:nvPr>
        </p:nvSpPr>
        <p:spPr/>
        <p:txBody>
          <a:bodyPr/>
          <a:lstStyle/>
          <a:p>
            <a:fld id="{B0C32C59-1409-2640-866F-4A1083575A35}" type="slidenum">
              <a:rPr lang="en-US" smtClean="0"/>
              <a:t>9</a:t>
            </a:fld>
            <a:endParaRPr lang="en-US"/>
          </a:p>
        </p:txBody>
      </p:sp>
    </p:spTree>
    <p:extLst>
      <p:ext uri="{BB962C8B-B14F-4D97-AF65-F5344CB8AC3E}">
        <p14:creationId xmlns:p14="http://schemas.microsoft.com/office/powerpoint/2010/main" val="18566520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4809-F69F-0D48-97F8-9CF76A5308DF}"/>
              </a:ext>
            </a:extLst>
          </p:cNvPr>
          <p:cNvSpPr>
            <a:spLocks noGrp="1"/>
          </p:cNvSpPr>
          <p:nvPr>
            <p:ph type="ctrTitle" hasCustomPrompt="1"/>
          </p:nvPr>
        </p:nvSpPr>
        <p:spPr>
          <a:xfrm>
            <a:off x="471340" y="1122363"/>
            <a:ext cx="5785769" cy="2387600"/>
          </a:xfrm>
        </p:spPr>
        <p:txBody>
          <a:bodyPr anchor="b">
            <a:normAutofit/>
          </a:bodyPr>
          <a:lstStyle>
            <a:lvl1pPr algn="l">
              <a:defRPr sz="4000">
                <a:solidFill>
                  <a:schemeClr val="bg1"/>
                </a:solidFill>
              </a:defRPr>
            </a:lvl1pPr>
          </a:lstStyle>
          <a:p>
            <a:r>
              <a:rPr lang="en-US" sz="4000" b="1" dirty="0">
                <a:solidFill>
                  <a:schemeClr val="bg1"/>
                </a:solidFill>
                <a:latin typeface="Georgia" charset="0"/>
                <a:ea typeface="Georgia" charset="0"/>
                <a:cs typeface="Georgia" charset="0"/>
              </a:rPr>
              <a:t>Title Here:</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Tell Your</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Illinois Story</a:t>
            </a:r>
            <a:endParaRPr lang="en-US" dirty="0"/>
          </a:p>
        </p:txBody>
      </p:sp>
      <p:sp>
        <p:nvSpPr>
          <p:cNvPr id="3" name="Subtitle 2">
            <a:extLst>
              <a:ext uri="{FF2B5EF4-FFF2-40B4-BE49-F238E27FC236}">
                <a16:creationId xmlns:a16="http://schemas.microsoft.com/office/drawing/2014/main" id="{C5FA99F5-1DAB-644E-87BD-7B2BE337DBBB}"/>
              </a:ext>
            </a:extLst>
          </p:cNvPr>
          <p:cNvSpPr>
            <a:spLocks noGrp="1"/>
          </p:cNvSpPr>
          <p:nvPr>
            <p:ph type="subTitle" idx="1" hasCustomPrompt="1"/>
          </p:nvPr>
        </p:nvSpPr>
        <p:spPr>
          <a:xfrm>
            <a:off x="471340" y="3602038"/>
            <a:ext cx="5785769" cy="1655762"/>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6" name="Slide Number Placeholder 5">
            <a:extLst>
              <a:ext uri="{FF2B5EF4-FFF2-40B4-BE49-F238E27FC236}">
                <a16:creationId xmlns:a16="http://schemas.microsoft.com/office/drawing/2014/main" id="{1D5E86B4-4E28-5743-B958-4D04BD329DC7}"/>
              </a:ext>
            </a:extLst>
          </p:cNvPr>
          <p:cNvSpPr>
            <a:spLocks noGrp="1"/>
          </p:cNvSpPr>
          <p:nvPr>
            <p:ph type="sldNum" sz="quarter" idx="12"/>
          </p:nvPr>
        </p:nvSpPr>
        <p:spPr/>
        <p:txBody>
          <a:bodyPr/>
          <a:lstStyle/>
          <a:p>
            <a:fld id="{47306C45-97B4-7545-8562-07255BCE2FE0}" type="slidenum">
              <a:rPr lang="en-US" smtClean="0"/>
              <a:t>‹#›</a:t>
            </a:fld>
            <a:endParaRPr lang="en-US"/>
          </a:p>
        </p:txBody>
      </p:sp>
      <p:pic>
        <p:nvPicPr>
          <p:cNvPr id="5" name="Picture 4">
            <a:extLst>
              <a:ext uri="{FF2B5EF4-FFF2-40B4-BE49-F238E27FC236}">
                <a16:creationId xmlns:a16="http://schemas.microsoft.com/office/drawing/2014/main" id="{96A9BA8F-BF67-344F-9BFA-A8262A79BC82}"/>
              </a:ext>
            </a:extLst>
          </p:cNvPr>
          <p:cNvPicPr>
            <a:picLocks noChangeAspect="1"/>
          </p:cNvPicPr>
          <p:nvPr userDrawn="1"/>
        </p:nvPicPr>
        <p:blipFill>
          <a:blip r:embed="rId3"/>
          <a:stretch>
            <a:fillRect/>
          </a:stretch>
        </p:blipFill>
        <p:spPr>
          <a:xfrm>
            <a:off x="4537075" y="5718264"/>
            <a:ext cx="3117850" cy="807948"/>
          </a:xfrm>
          <a:prstGeom prst="rect">
            <a:avLst/>
          </a:prstGeom>
        </p:spPr>
      </p:pic>
    </p:spTree>
    <p:extLst>
      <p:ext uri="{BB962C8B-B14F-4D97-AF65-F5344CB8AC3E}">
        <p14:creationId xmlns:p14="http://schemas.microsoft.com/office/powerpoint/2010/main" val="678320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15B210D-E74D-9F46-BBEB-61CE8DBFBD6C}"/>
              </a:ext>
            </a:extLst>
          </p:cNvPr>
          <p:cNvSpPr>
            <a:spLocks noGrp="1"/>
          </p:cNvSpPr>
          <p:nvPr>
            <p:ph type="sldNum" sz="quarter" idx="12"/>
          </p:nvPr>
        </p:nvSpPr>
        <p:spPr>
          <a:xfrm>
            <a:off x="9117874" y="6095093"/>
            <a:ext cx="2743200" cy="365125"/>
          </a:xfrm>
        </p:spPr>
        <p:txBody>
          <a:bodyPr/>
          <a:lstStyle/>
          <a:p>
            <a:fld id="{47306C45-97B4-7545-8562-07255BCE2FE0}" type="slidenum">
              <a:rPr lang="en-US" smtClean="0"/>
              <a:t>‹#›</a:t>
            </a:fld>
            <a:endParaRPr lang="en-US"/>
          </a:p>
        </p:txBody>
      </p:sp>
    </p:spTree>
    <p:extLst>
      <p:ext uri="{BB962C8B-B14F-4D97-AF65-F5344CB8AC3E}">
        <p14:creationId xmlns:p14="http://schemas.microsoft.com/office/powerpoint/2010/main" val="14872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C4261-61FB-7142-9417-2F78D3797632}"/>
              </a:ext>
            </a:extLst>
          </p:cNvPr>
          <p:cNvSpPr>
            <a:spLocks noGrp="1"/>
          </p:cNvSpPr>
          <p:nvPr>
            <p:ph type="title" hasCustomPrompt="1"/>
          </p:nvPr>
        </p:nvSpPr>
        <p:spPr>
          <a:xfrm>
            <a:off x="378823" y="365125"/>
            <a:ext cx="9614263" cy="1325563"/>
          </a:xfrm>
        </p:spPr>
        <p:txBody>
          <a:bodyPr/>
          <a:lstStyle>
            <a:lvl1pPr algn="ctr">
              <a:defRPr b="1" i="0">
                <a:solidFill>
                  <a:srgbClr val="E84A27"/>
                </a:solidFill>
                <a:latin typeface="Georgia" panose="02040502050405020303" pitchFamily="18" charset="0"/>
              </a:defRPr>
            </a:lvl1pPr>
          </a:lstStyle>
          <a:p>
            <a:r>
              <a:rPr lang="en-US" dirty="0"/>
              <a:t>Hello.</a:t>
            </a:r>
          </a:p>
        </p:txBody>
      </p:sp>
      <p:sp>
        <p:nvSpPr>
          <p:cNvPr id="3" name="Content Placeholder 2">
            <a:extLst>
              <a:ext uri="{FF2B5EF4-FFF2-40B4-BE49-F238E27FC236}">
                <a16:creationId xmlns:a16="http://schemas.microsoft.com/office/drawing/2014/main" id="{AB412F32-5110-BE43-86BA-CB778EC424F5}"/>
              </a:ext>
            </a:extLst>
          </p:cNvPr>
          <p:cNvSpPr>
            <a:spLocks noGrp="1"/>
          </p:cNvSpPr>
          <p:nvPr>
            <p:ph idx="1"/>
          </p:nvPr>
        </p:nvSpPr>
        <p:spPr>
          <a:xfrm>
            <a:off x="378823" y="1690688"/>
            <a:ext cx="9614263" cy="3625895"/>
          </a:xfrm>
        </p:spPr>
        <p:txBody>
          <a:bodyPr/>
          <a:lstStyle>
            <a:lvl1pPr>
              <a:defRPr>
                <a:solidFill>
                  <a:srgbClr val="13294B"/>
                </a:solidFill>
              </a:defRPr>
            </a:lvl1pPr>
            <a:lvl2pPr>
              <a:defRPr>
                <a:solidFill>
                  <a:srgbClr val="13294B"/>
                </a:solidFill>
              </a:defRPr>
            </a:lvl2pPr>
            <a:lvl3pPr>
              <a:defRPr>
                <a:solidFill>
                  <a:srgbClr val="13294B"/>
                </a:solidFill>
              </a:defRPr>
            </a:lvl3pPr>
            <a:lvl4pPr>
              <a:defRPr>
                <a:solidFill>
                  <a:srgbClr val="13294B"/>
                </a:solidFill>
              </a:defRPr>
            </a:lvl4pPr>
            <a:lvl5pPr>
              <a:defRPr>
                <a:solidFill>
                  <a:srgbClr val="13294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69632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26ADA6-32C7-6D47-94AB-D149FA9C1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7FDBC8-5F1C-654A-9325-61F424413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771FB5C-A5C2-4C44-A9DF-4F6A196EC0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306C45-97B4-7545-8562-07255BCE2FE0}" type="slidenum">
              <a:rPr lang="en-US" smtClean="0"/>
              <a:t>‹#›</a:t>
            </a:fld>
            <a:endParaRPr lang="en-US"/>
          </a:p>
        </p:txBody>
      </p:sp>
    </p:spTree>
    <p:extLst>
      <p:ext uri="{BB962C8B-B14F-4D97-AF65-F5344CB8AC3E}">
        <p14:creationId xmlns:p14="http://schemas.microsoft.com/office/powerpoint/2010/main" val="100808044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txStyles>
    <p:title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3294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3294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3294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552E"/>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3CDB9E-798C-A842-B031-6BFA04385C39}"/>
              </a:ext>
            </a:extLst>
          </p:cNvPr>
          <p:cNvSpPr>
            <a:spLocks noGrp="1"/>
          </p:cNvSpPr>
          <p:nvPr>
            <p:ph type="ctrTitle"/>
          </p:nvPr>
        </p:nvSpPr>
        <p:spPr>
          <a:xfrm>
            <a:off x="3699571" y="773546"/>
            <a:ext cx="5935859" cy="2720253"/>
          </a:xfrm>
        </p:spPr>
        <p:txBody>
          <a:bodyPr>
            <a:normAutofit fontScale="90000"/>
          </a:bodyPr>
          <a:lstStyle/>
          <a:p>
            <a:pPr algn="ctr"/>
            <a:r>
              <a:rPr lang="en-US" sz="10000" dirty="0">
                <a:latin typeface="Calibri"/>
                <a:cs typeface="Calibri"/>
              </a:rPr>
              <a:t>BCOG 100</a:t>
            </a:r>
            <a:endParaRPr lang="en-US" sz="10000" dirty="0">
              <a:latin typeface="Calibri" panose="020F0502020204030204" pitchFamily="34" charset="0"/>
              <a:cs typeface="Calibri" panose="020F0502020204030204" pitchFamily="34" charset="0"/>
            </a:endParaRPr>
          </a:p>
        </p:txBody>
      </p:sp>
      <p:sp>
        <p:nvSpPr>
          <p:cNvPr id="7" name="Subtitle 6">
            <a:extLst>
              <a:ext uri="{FF2B5EF4-FFF2-40B4-BE49-F238E27FC236}">
                <a16:creationId xmlns:a16="http://schemas.microsoft.com/office/drawing/2014/main" id="{C2F9A5BC-DE40-064D-98AE-B1AA2F274302}"/>
              </a:ext>
            </a:extLst>
          </p:cNvPr>
          <p:cNvSpPr>
            <a:spLocks noGrp="1"/>
          </p:cNvSpPr>
          <p:nvPr>
            <p:ph type="subTitle" idx="4294967295"/>
          </p:nvPr>
        </p:nvSpPr>
        <p:spPr>
          <a:xfrm>
            <a:off x="3017406" y="3472201"/>
            <a:ext cx="8283862" cy="1655762"/>
          </a:xfrm>
        </p:spPr>
        <p:txBody>
          <a:bodyPr vert="horz" lIns="91440" tIns="45720" rIns="91440" bIns="45720" rtlCol="0" anchor="t">
            <a:normAutofit/>
          </a:bodyPr>
          <a:lstStyle/>
          <a:p>
            <a:pPr marL="0" indent="0" algn="ctr">
              <a:buNone/>
            </a:pPr>
            <a:r>
              <a:rPr lang="en-US" dirty="0">
                <a:latin typeface="Calibri"/>
                <a:cs typeface="Calibri"/>
              </a:rPr>
              <a:t>Language</a:t>
            </a:r>
          </a:p>
          <a:p>
            <a:pPr marL="0" indent="0" algn="ctr">
              <a:buNone/>
            </a:pPr>
            <a:r>
              <a:rPr lang="en-US" dirty="0">
                <a:latin typeface="Calibri"/>
                <a:cs typeface="Calibri"/>
              </a:rPr>
              <a:t>Lecture 1: Genus Homo </a:t>
            </a:r>
          </a:p>
          <a:p>
            <a:pPr marL="0" indent="0" algn="ctr">
              <a:buNone/>
              <a:tabLst>
                <a:tab pos="3810000" algn="l"/>
              </a:tabLst>
            </a:pPr>
            <a:r>
              <a:rPr lang="en-US" dirty="0">
                <a:latin typeface="Calibri"/>
                <a:cs typeface="Calibri"/>
              </a:rPr>
              <a:t>and the Evolution of </a:t>
            </a:r>
            <a:r>
              <a:rPr lang="en-US" dirty="0" err="1">
                <a:latin typeface="Calibri"/>
                <a:cs typeface="Calibri"/>
              </a:rPr>
              <a:t>Langauge</a:t>
            </a:r>
            <a:endParaRPr lang="en-US" dirty="0">
              <a:latin typeface="Calibri"/>
              <a:cs typeface="Calibri"/>
            </a:endParaRPr>
          </a:p>
        </p:txBody>
      </p:sp>
      <p:sp>
        <p:nvSpPr>
          <p:cNvPr id="2" name="Oval 1">
            <a:extLst>
              <a:ext uri="{FF2B5EF4-FFF2-40B4-BE49-F238E27FC236}">
                <a16:creationId xmlns:a16="http://schemas.microsoft.com/office/drawing/2014/main" id="{C87BCB3F-D51B-11CA-8A5C-B653C02DD655}"/>
              </a:ext>
            </a:extLst>
          </p:cNvPr>
          <p:cNvSpPr/>
          <p:nvPr/>
        </p:nvSpPr>
        <p:spPr>
          <a:xfrm>
            <a:off x="443346" y="126307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96C562F-8F13-2516-D9AF-45E75A96A3C5}"/>
              </a:ext>
            </a:extLst>
          </p:cNvPr>
          <p:cNvSpPr/>
          <p:nvPr/>
        </p:nvSpPr>
        <p:spPr>
          <a:xfrm>
            <a:off x="1505528" y="3248890"/>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2052EBC-2E12-F996-BB1F-41F23E64F1BE}"/>
              </a:ext>
            </a:extLst>
          </p:cNvPr>
          <p:cNvSpPr/>
          <p:nvPr/>
        </p:nvSpPr>
        <p:spPr>
          <a:xfrm>
            <a:off x="443345" y="331816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A4D7291-4D5A-9593-1D85-950EBFC1FF07}"/>
              </a:ext>
            </a:extLst>
          </p:cNvPr>
          <p:cNvSpPr/>
          <p:nvPr/>
        </p:nvSpPr>
        <p:spPr>
          <a:xfrm>
            <a:off x="443346"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2E91675-03DF-90EE-942D-06C70F754DEE}"/>
              </a:ext>
            </a:extLst>
          </p:cNvPr>
          <p:cNvCxnSpPr/>
          <p:nvPr/>
        </p:nvCxnSpPr>
        <p:spPr>
          <a:xfrm>
            <a:off x="867642" y="2172278"/>
            <a:ext cx="1052944" cy="111067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42D74029-D6FE-2938-F6DF-602FCD9AA658}"/>
              </a:ext>
            </a:extLst>
          </p:cNvPr>
          <p:cNvCxnSpPr>
            <a:cxnSpLocks/>
          </p:cNvCxnSpPr>
          <p:nvPr/>
        </p:nvCxnSpPr>
        <p:spPr>
          <a:xfrm>
            <a:off x="879187" y="2172278"/>
            <a:ext cx="25400" cy="1179945"/>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1" name="Oval 10">
            <a:extLst>
              <a:ext uri="{FF2B5EF4-FFF2-40B4-BE49-F238E27FC236}">
                <a16:creationId xmlns:a16="http://schemas.microsoft.com/office/drawing/2014/main" id="{7831A33E-2612-45D1-F1F0-57371C01F8AB}"/>
              </a:ext>
            </a:extLst>
          </p:cNvPr>
          <p:cNvSpPr/>
          <p:nvPr/>
        </p:nvSpPr>
        <p:spPr>
          <a:xfrm>
            <a:off x="1505528"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565D7F4-2920-5911-7086-757F822A07E3}"/>
              </a:ext>
            </a:extLst>
          </p:cNvPr>
          <p:cNvSpPr/>
          <p:nvPr/>
        </p:nvSpPr>
        <p:spPr>
          <a:xfrm>
            <a:off x="2694709" y="524625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FE6F4CE-E239-70EB-26D3-C8CB8E270185}"/>
              </a:ext>
            </a:extLst>
          </p:cNvPr>
          <p:cNvCxnSpPr>
            <a:cxnSpLocks/>
          </p:cNvCxnSpPr>
          <p:nvPr/>
        </p:nvCxnSpPr>
        <p:spPr>
          <a:xfrm>
            <a:off x="1941369" y="4169641"/>
            <a:ext cx="1168399" cy="108758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E0727C65-F6C0-78C9-A469-40AAD8018B82}"/>
              </a:ext>
            </a:extLst>
          </p:cNvPr>
          <p:cNvCxnSpPr>
            <a:cxnSpLocks/>
          </p:cNvCxnSpPr>
          <p:nvPr/>
        </p:nvCxnSpPr>
        <p:spPr>
          <a:xfrm flipH="1">
            <a:off x="1955223" y="4158096"/>
            <a:ext cx="9238" cy="108758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4A7C2072-1E04-8B83-DAA8-B48C97536A6F}"/>
              </a:ext>
            </a:extLst>
          </p:cNvPr>
          <p:cNvCxnSpPr>
            <a:cxnSpLocks/>
          </p:cNvCxnSpPr>
          <p:nvPr/>
        </p:nvCxnSpPr>
        <p:spPr>
          <a:xfrm>
            <a:off x="890732" y="4227368"/>
            <a:ext cx="13855" cy="101831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72583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E9D4F-872E-948E-FC12-52CB4430220F}"/>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487A6AFE-A196-3FAF-1A37-7A2CDFEBE2AA}"/>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B129DD3B-7B45-F64D-91ED-C91D3106E6DE}"/>
              </a:ext>
            </a:extLst>
          </p:cNvPr>
          <p:cNvSpPr txBox="1"/>
          <p:nvPr/>
        </p:nvSpPr>
        <p:spPr>
          <a:xfrm>
            <a:off x="8109808" y="1120498"/>
            <a:ext cx="4082192" cy="3231654"/>
          </a:xfrm>
          <a:prstGeom prst="rect">
            <a:avLst/>
          </a:prstGeom>
          <a:noFill/>
        </p:spPr>
        <p:txBody>
          <a:bodyPr wrap="square" rtlCol="0">
            <a:spAutoFit/>
          </a:bodyPr>
          <a:lstStyle/>
          <a:p>
            <a:r>
              <a:rPr lang="en-US" sz="3000" b="1" dirty="0"/>
              <a:t>Ape Communication in the Wild</a:t>
            </a:r>
          </a:p>
          <a:p>
            <a:pPr marL="457200" indent="-457200">
              <a:buFont typeface="Arial" panose="020B0604020202020204" pitchFamily="34" charset="0"/>
              <a:buChar char="•"/>
            </a:pPr>
            <a:r>
              <a:rPr lang="en-US" sz="2400" dirty="0"/>
              <a:t>Apes use rich gestures, expressions, and calls</a:t>
            </a:r>
          </a:p>
          <a:p>
            <a:pPr marL="457200" indent="-457200">
              <a:buFont typeface="Arial" panose="020B0604020202020204" pitchFamily="34" charset="0"/>
              <a:buChar char="•"/>
            </a:pPr>
            <a:r>
              <a:rPr lang="en-US" sz="2400" dirty="0"/>
              <a:t>Signals are flexible but rarely symbolic</a:t>
            </a:r>
          </a:p>
          <a:p>
            <a:pPr marL="457200" indent="-457200">
              <a:buFont typeface="Arial" panose="020B0604020202020204" pitchFamily="34" charset="0"/>
              <a:buChar char="•"/>
            </a:pPr>
            <a:r>
              <a:rPr lang="en-US" sz="2400" dirty="0"/>
              <a:t>Communication stays tied to emotion and context</a:t>
            </a:r>
          </a:p>
        </p:txBody>
      </p:sp>
      <p:pic>
        <p:nvPicPr>
          <p:cNvPr id="5122" name="Picture 2" descr="Project Nim,' About a Chimpanzee Subjected to Research - Review - The New  York Times">
            <a:extLst>
              <a:ext uri="{FF2B5EF4-FFF2-40B4-BE49-F238E27FC236}">
                <a16:creationId xmlns:a16="http://schemas.microsoft.com/office/drawing/2014/main" id="{03E82BEC-D09B-244C-E2E7-BBC51D8E71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929" y="697491"/>
            <a:ext cx="3700260" cy="236199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mazon.com: Project Nim [DVD] : Movies &amp; TV">
            <a:extLst>
              <a:ext uri="{FF2B5EF4-FFF2-40B4-BE49-F238E27FC236}">
                <a16:creationId xmlns:a16="http://schemas.microsoft.com/office/drawing/2014/main" id="{9B9FAF39-35CF-B7CA-2A40-685B10321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264" y="3217538"/>
            <a:ext cx="1656925" cy="23619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Koko, the beloved gorilla who knew sign ...">
            <a:extLst>
              <a:ext uri="{FF2B5EF4-FFF2-40B4-BE49-F238E27FC236}">
                <a16:creationId xmlns:a16="http://schemas.microsoft.com/office/drawing/2014/main" id="{8B4853B6-9D5E-7207-D4C0-DF7531CA3D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307" y="3217538"/>
            <a:ext cx="1820280" cy="23562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Kanzi Learns Language - New Learning Online">
            <a:extLst>
              <a:ext uri="{FF2B5EF4-FFF2-40B4-BE49-F238E27FC236}">
                <a16:creationId xmlns:a16="http://schemas.microsoft.com/office/drawing/2014/main" id="{B250CC75-7BA0-54C6-A51B-3FF3920BFB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7020" y="2203450"/>
            <a:ext cx="3314700" cy="245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061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6D0BA-2286-49AA-5758-8B928564DE85}"/>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F132BFB1-5D09-D4E1-5F05-FE42087D20D4}"/>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7382519B-B2CB-B244-7069-A4FCBC61D789}"/>
              </a:ext>
            </a:extLst>
          </p:cNvPr>
          <p:cNvSpPr txBox="1"/>
          <p:nvPr/>
        </p:nvSpPr>
        <p:spPr>
          <a:xfrm>
            <a:off x="118843" y="1132613"/>
            <a:ext cx="3873909" cy="3970318"/>
          </a:xfrm>
          <a:prstGeom prst="rect">
            <a:avLst/>
          </a:prstGeom>
          <a:noFill/>
        </p:spPr>
        <p:txBody>
          <a:bodyPr wrap="square" rtlCol="0">
            <a:spAutoFit/>
          </a:bodyPr>
          <a:lstStyle/>
          <a:p>
            <a:r>
              <a:rPr lang="en-US" sz="3000" b="1" dirty="0"/>
              <a:t>Teaching Apes Human Language Systems</a:t>
            </a:r>
          </a:p>
          <a:p>
            <a:pPr marL="457200" indent="-457200">
              <a:buFont typeface="Arial" panose="020B0604020202020204" pitchFamily="34" charset="0"/>
              <a:buChar char="•"/>
            </a:pPr>
            <a:r>
              <a:rPr lang="en-US" sz="2400" dirty="0"/>
              <a:t>Researchers have tried to teach apes human-like languages</a:t>
            </a:r>
          </a:p>
          <a:p>
            <a:pPr marL="457200" indent="-457200">
              <a:buFont typeface="Arial" panose="020B0604020202020204" pitchFamily="34" charset="0"/>
              <a:buChar char="•"/>
            </a:pPr>
            <a:r>
              <a:rPr lang="en-US" sz="2400" dirty="0"/>
              <a:t>Famous cases show both breakthroughs and limits</a:t>
            </a:r>
          </a:p>
          <a:p>
            <a:pPr marL="457200" indent="-457200">
              <a:buFont typeface="Arial" panose="020B0604020202020204" pitchFamily="34" charset="0"/>
              <a:buChar char="•"/>
            </a:pPr>
            <a:r>
              <a:rPr lang="en-US" sz="2400" dirty="0"/>
              <a:t>These studies reveal how close apes can come to words</a:t>
            </a:r>
          </a:p>
        </p:txBody>
      </p:sp>
      <p:graphicFrame>
        <p:nvGraphicFramePr>
          <p:cNvPr id="5" name="Table 4">
            <a:extLst>
              <a:ext uri="{FF2B5EF4-FFF2-40B4-BE49-F238E27FC236}">
                <a16:creationId xmlns:a16="http://schemas.microsoft.com/office/drawing/2014/main" id="{232DC46B-3534-4B7E-74FD-AB312F3C8FC1}"/>
              </a:ext>
            </a:extLst>
          </p:cNvPr>
          <p:cNvGraphicFramePr>
            <a:graphicFrameLocks noGrp="1"/>
          </p:cNvGraphicFramePr>
          <p:nvPr>
            <p:extLst>
              <p:ext uri="{D42A27DB-BD31-4B8C-83A1-F6EECF244321}">
                <p14:modId xmlns:p14="http://schemas.microsoft.com/office/powerpoint/2010/main" val="884295780"/>
              </p:ext>
            </p:extLst>
          </p:nvPr>
        </p:nvGraphicFramePr>
        <p:xfrm>
          <a:off x="4218039" y="1227945"/>
          <a:ext cx="7697214" cy="4389120"/>
        </p:xfrm>
        <a:graphic>
          <a:graphicData uri="http://schemas.openxmlformats.org/drawingml/2006/table">
            <a:tbl>
              <a:tblPr/>
              <a:tblGrid>
                <a:gridCol w="2699596">
                  <a:extLst>
                    <a:ext uri="{9D8B030D-6E8A-4147-A177-3AD203B41FA5}">
                      <a16:colId xmlns:a16="http://schemas.microsoft.com/office/drawing/2014/main" val="3253652751"/>
                    </a:ext>
                  </a:extLst>
                </a:gridCol>
                <a:gridCol w="4997618">
                  <a:extLst>
                    <a:ext uri="{9D8B030D-6E8A-4147-A177-3AD203B41FA5}">
                      <a16:colId xmlns:a16="http://schemas.microsoft.com/office/drawing/2014/main" val="4221310747"/>
                    </a:ext>
                  </a:extLst>
                </a:gridCol>
              </a:tblGrid>
              <a:tr h="0">
                <a:tc>
                  <a:txBody>
                    <a:bodyPr/>
                    <a:lstStyle/>
                    <a:p>
                      <a:pPr>
                        <a:buNone/>
                      </a:pPr>
                      <a:r>
                        <a:rPr lang="en-US" b="1" dirty="0"/>
                        <a:t>Example</a:t>
                      </a:r>
                      <a:endParaRPr lang="en-US" dirty="0"/>
                    </a:p>
                  </a:txBody>
                  <a:tcPr anchor="ctr">
                    <a:lnL>
                      <a:noFill/>
                    </a:lnL>
                    <a:lnR>
                      <a:noFill/>
                    </a:lnR>
                    <a:lnT>
                      <a:noFill/>
                    </a:lnT>
                    <a:lnB>
                      <a:noFill/>
                    </a:lnB>
                    <a:noFill/>
                  </a:tcPr>
                </a:tc>
                <a:tc>
                  <a:txBody>
                    <a:bodyPr/>
                    <a:lstStyle/>
                    <a:p>
                      <a:pPr>
                        <a:buNone/>
                      </a:pPr>
                      <a:r>
                        <a:rPr lang="en-US" b="1"/>
                        <a:t>Explanation</a:t>
                      </a:r>
                      <a:endParaRPr lang="en-US"/>
                    </a:p>
                  </a:txBody>
                  <a:tcPr anchor="ctr">
                    <a:lnL>
                      <a:noFill/>
                    </a:lnL>
                    <a:lnR>
                      <a:noFill/>
                    </a:lnR>
                    <a:lnT>
                      <a:noFill/>
                    </a:lnT>
                    <a:lnB>
                      <a:noFill/>
                    </a:lnB>
                    <a:noFill/>
                  </a:tcPr>
                </a:tc>
                <a:extLst>
                  <a:ext uri="{0D108BD9-81ED-4DB2-BD59-A6C34878D82A}">
                    <a16:rowId xmlns:a16="http://schemas.microsoft.com/office/drawing/2014/main" val="2394618372"/>
                  </a:ext>
                </a:extLst>
              </a:tr>
              <a:tr h="0">
                <a:tc>
                  <a:txBody>
                    <a:bodyPr/>
                    <a:lstStyle/>
                    <a:p>
                      <a:pPr>
                        <a:buNone/>
                      </a:pPr>
                      <a:r>
                        <a:rPr lang="en-US" dirty="0"/>
                        <a:t>Learned hundreds of signs or symbols</a:t>
                      </a:r>
                    </a:p>
                  </a:txBody>
                  <a:tcPr>
                    <a:lnL>
                      <a:noFill/>
                    </a:lnL>
                    <a:lnR>
                      <a:noFill/>
                    </a:lnR>
                    <a:lnT>
                      <a:noFill/>
                    </a:lnT>
                    <a:lnB>
                      <a:noFill/>
                    </a:lnB>
                    <a:noFill/>
                  </a:tcPr>
                </a:tc>
                <a:tc>
                  <a:txBody>
                    <a:bodyPr/>
                    <a:lstStyle/>
                    <a:p>
                      <a:pPr>
                        <a:buNone/>
                      </a:pPr>
                      <a:r>
                        <a:rPr lang="en-US" dirty="0"/>
                        <a:t>Apes like Washoe, Koko, and Kanzi acquired vocabularies of 100–400+ symbols, used appropriately in context.</a:t>
                      </a:r>
                    </a:p>
                  </a:txBody>
                  <a:tcPr>
                    <a:lnL>
                      <a:noFill/>
                    </a:lnL>
                    <a:lnR>
                      <a:noFill/>
                    </a:lnR>
                    <a:lnT>
                      <a:noFill/>
                    </a:lnT>
                    <a:lnB>
                      <a:noFill/>
                    </a:lnB>
                    <a:noFill/>
                  </a:tcPr>
                </a:tc>
                <a:extLst>
                  <a:ext uri="{0D108BD9-81ED-4DB2-BD59-A6C34878D82A}">
                    <a16:rowId xmlns:a16="http://schemas.microsoft.com/office/drawing/2014/main" val="3277621419"/>
                  </a:ext>
                </a:extLst>
              </a:tr>
              <a:tr h="0">
                <a:tc>
                  <a:txBody>
                    <a:bodyPr/>
                    <a:lstStyle/>
                    <a:p>
                      <a:pPr>
                        <a:buNone/>
                      </a:pPr>
                      <a:r>
                        <a:rPr lang="en-US" dirty="0"/>
                        <a:t>Understood spoken commands</a:t>
                      </a:r>
                    </a:p>
                  </a:txBody>
                  <a:tcPr>
                    <a:lnL>
                      <a:noFill/>
                    </a:lnL>
                    <a:lnR>
                      <a:noFill/>
                    </a:lnR>
                    <a:lnT>
                      <a:noFill/>
                    </a:lnT>
                    <a:lnB>
                      <a:noFill/>
                    </a:lnB>
                    <a:noFill/>
                  </a:tcPr>
                </a:tc>
                <a:tc>
                  <a:txBody>
                    <a:bodyPr/>
                    <a:lstStyle/>
                    <a:p>
                      <a:pPr>
                        <a:buNone/>
                      </a:pPr>
                      <a:r>
                        <a:rPr lang="en-US" dirty="0"/>
                        <a:t>Kanzi followed novel English sentences like “Put the soap in the water,” showing real comprehension.</a:t>
                      </a:r>
                    </a:p>
                  </a:txBody>
                  <a:tcPr>
                    <a:lnL>
                      <a:noFill/>
                    </a:lnL>
                    <a:lnR>
                      <a:noFill/>
                    </a:lnR>
                    <a:lnT>
                      <a:noFill/>
                    </a:lnT>
                    <a:lnB>
                      <a:noFill/>
                    </a:lnB>
                    <a:noFill/>
                  </a:tcPr>
                </a:tc>
                <a:extLst>
                  <a:ext uri="{0D108BD9-81ED-4DB2-BD59-A6C34878D82A}">
                    <a16:rowId xmlns:a16="http://schemas.microsoft.com/office/drawing/2014/main" val="759474110"/>
                  </a:ext>
                </a:extLst>
              </a:tr>
              <a:tr h="0">
                <a:tc>
                  <a:txBody>
                    <a:bodyPr/>
                    <a:lstStyle/>
                    <a:p>
                      <a:pPr>
                        <a:buNone/>
                      </a:pPr>
                      <a:r>
                        <a:rPr lang="en-US" dirty="0"/>
                        <a:t>Combined symbols creatively</a:t>
                      </a:r>
                    </a:p>
                  </a:txBody>
                  <a:tcPr>
                    <a:lnL>
                      <a:noFill/>
                    </a:lnL>
                    <a:lnR>
                      <a:noFill/>
                    </a:lnR>
                    <a:lnT>
                      <a:noFill/>
                    </a:lnT>
                    <a:lnB>
                      <a:noFill/>
                    </a:lnB>
                    <a:noFill/>
                  </a:tcPr>
                </a:tc>
                <a:tc>
                  <a:txBody>
                    <a:bodyPr/>
                    <a:lstStyle/>
                    <a:p>
                      <a:pPr>
                        <a:buNone/>
                      </a:pPr>
                      <a:r>
                        <a:rPr lang="en-US" dirty="0"/>
                        <a:t>Kanzi coined new phrases such as “slow lettuce” for kale, and “wet fruit” for watermelon, indicating flexible use of known terms.</a:t>
                      </a:r>
                    </a:p>
                  </a:txBody>
                  <a:tcPr>
                    <a:lnL>
                      <a:noFill/>
                    </a:lnL>
                    <a:lnR>
                      <a:noFill/>
                    </a:lnR>
                    <a:lnT>
                      <a:noFill/>
                    </a:lnT>
                    <a:lnB>
                      <a:noFill/>
                    </a:lnB>
                    <a:noFill/>
                  </a:tcPr>
                </a:tc>
                <a:extLst>
                  <a:ext uri="{0D108BD9-81ED-4DB2-BD59-A6C34878D82A}">
                    <a16:rowId xmlns:a16="http://schemas.microsoft.com/office/drawing/2014/main" val="2004744685"/>
                  </a:ext>
                </a:extLst>
              </a:tr>
              <a:tr h="0">
                <a:tc>
                  <a:txBody>
                    <a:bodyPr/>
                    <a:lstStyle/>
                    <a:p>
                      <a:pPr>
                        <a:buNone/>
                      </a:pPr>
                      <a:r>
                        <a:rPr lang="en-US" dirty="0"/>
                        <a:t>Used gestures intentionally</a:t>
                      </a:r>
                    </a:p>
                  </a:txBody>
                  <a:tcPr>
                    <a:lnL>
                      <a:noFill/>
                    </a:lnL>
                    <a:lnR>
                      <a:noFill/>
                    </a:lnR>
                    <a:lnT>
                      <a:noFill/>
                    </a:lnT>
                    <a:lnB>
                      <a:noFill/>
                    </a:lnB>
                    <a:noFill/>
                  </a:tcPr>
                </a:tc>
                <a:tc>
                  <a:txBody>
                    <a:bodyPr/>
                    <a:lstStyle/>
                    <a:p>
                      <a:pPr>
                        <a:buNone/>
                      </a:pPr>
                      <a:r>
                        <a:rPr lang="en-US"/>
                        <a:t>Apes adjusted gestures based on audience attention—showing awareness of others’ perspectives.</a:t>
                      </a:r>
                    </a:p>
                  </a:txBody>
                  <a:tcPr>
                    <a:lnL>
                      <a:noFill/>
                    </a:lnL>
                    <a:lnR>
                      <a:noFill/>
                    </a:lnR>
                    <a:lnT>
                      <a:noFill/>
                    </a:lnT>
                    <a:lnB>
                      <a:noFill/>
                    </a:lnB>
                    <a:noFill/>
                  </a:tcPr>
                </a:tc>
                <a:extLst>
                  <a:ext uri="{0D108BD9-81ED-4DB2-BD59-A6C34878D82A}">
                    <a16:rowId xmlns:a16="http://schemas.microsoft.com/office/drawing/2014/main" val="3976569675"/>
                  </a:ext>
                </a:extLst>
              </a:tr>
              <a:tr h="0">
                <a:tc>
                  <a:txBody>
                    <a:bodyPr/>
                    <a:lstStyle/>
                    <a:p>
                      <a:pPr>
                        <a:buNone/>
                      </a:pPr>
                      <a:r>
                        <a:rPr lang="en-US" dirty="0"/>
                        <a:t>Shared learned signals socially</a:t>
                      </a:r>
                    </a:p>
                  </a:txBody>
                  <a:tcPr>
                    <a:lnL>
                      <a:noFill/>
                    </a:lnL>
                    <a:lnR>
                      <a:noFill/>
                    </a:lnR>
                    <a:lnT>
                      <a:noFill/>
                    </a:lnT>
                    <a:lnB>
                      <a:noFill/>
                    </a:lnB>
                    <a:noFill/>
                  </a:tcPr>
                </a:tc>
                <a:tc>
                  <a:txBody>
                    <a:bodyPr/>
                    <a:lstStyle/>
                    <a:p>
                      <a:pPr>
                        <a:buNone/>
                      </a:pPr>
                      <a:r>
                        <a:rPr lang="en-US" dirty="0"/>
                        <a:t>Washoe and other chimps taught some signs to peers, hinting at rudimentary cultural transmission.</a:t>
                      </a:r>
                    </a:p>
                  </a:txBody>
                  <a:tcPr>
                    <a:lnL>
                      <a:noFill/>
                    </a:lnL>
                    <a:lnR>
                      <a:noFill/>
                    </a:lnR>
                    <a:lnT>
                      <a:noFill/>
                    </a:lnT>
                    <a:lnB>
                      <a:noFill/>
                    </a:lnB>
                    <a:noFill/>
                  </a:tcPr>
                </a:tc>
                <a:extLst>
                  <a:ext uri="{0D108BD9-81ED-4DB2-BD59-A6C34878D82A}">
                    <a16:rowId xmlns:a16="http://schemas.microsoft.com/office/drawing/2014/main" val="1235852705"/>
                  </a:ext>
                </a:extLst>
              </a:tr>
            </a:tbl>
          </a:graphicData>
        </a:graphic>
      </p:graphicFrame>
      <p:sp>
        <p:nvSpPr>
          <p:cNvPr id="6" name="TextBox 5">
            <a:extLst>
              <a:ext uri="{FF2B5EF4-FFF2-40B4-BE49-F238E27FC236}">
                <a16:creationId xmlns:a16="http://schemas.microsoft.com/office/drawing/2014/main" id="{4139CFE9-BAFA-E6D8-F102-B184950D909E}"/>
              </a:ext>
            </a:extLst>
          </p:cNvPr>
          <p:cNvSpPr txBox="1"/>
          <p:nvPr/>
        </p:nvSpPr>
        <p:spPr>
          <a:xfrm>
            <a:off x="4306824" y="766280"/>
            <a:ext cx="7608429" cy="461665"/>
          </a:xfrm>
          <a:prstGeom prst="rect">
            <a:avLst/>
          </a:prstGeom>
          <a:noFill/>
        </p:spPr>
        <p:txBody>
          <a:bodyPr wrap="none" rtlCol="0">
            <a:spAutoFit/>
          </a:bodyPr>
          <a:lstStyle/>
          <a:p>
            <a:r>
              <a:rPr lang="en-US" sz="2400" b="1" dirty="0"/>
              <a:t>Impressive Linguistic Accomplishments of Nonhuman Apes</a:t>
            </a:r>
          </a:p>
        </p:txBody>
      </p:sp>
    </p:spTree>
    <p:extLst>
      <p:ext uri="{BB962C8B-B14F-4D97-AF65-F5344CB8AC3E}">
        <p14:creationId xmlns:p14="http://schemas.microsoft.com/office/powerpoint/2010/main" val="3053822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EF860-9731-7744-4CAD-64EE2E8D5ED9}"/>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E2F0D8CC-488C-1A3A-2EB8-B525F81F4E90}"/>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F7FCDC7E-1DC7-3230-3998-3F0E16826945}"/>
              </a:ext>
            </a:extLst>
          </p:cNvPr>
          <p:cNvSpPr txBox="1"/>
          <p:nvPr/>
        </p:nvSpPr>
        <p:spPr>
          <a:xfrm>
            <a:off x="218112" y="1259063"/>
            <a:ext cx="3944540" cy="3970318"/>
          </a:xfrm>
          <a:prstGeom prst="rect">
            <a:avLst/>
          </a:prstGeom>
          <a:noFill/>
        </p:spPr>
        <p:txBody>
          <a:bodyPr wrap="square" rtlCol="0">
            <a:spAutoFit/>
          </a:bodyPr>
          <a:lstStyle/>
          <a:p>
            <a:r>
              <a:rPr lang="en-US" sz="3000" b="1" dirty="0"/>
              <a:t>The Limits of Ape Language Learning</a:t>
            </a:r>
          </a:p>
          <a:p>
            <a:pPr marL="457200" indent="-457200">
              <a:buFont typeface="Arial" panose="020B0604020202020204" pitchFamily="34" charset="0"/>
              <a:buChar char="•"/>
            </a:pPr>
            <a:r>
              <a:rPr lang="en-US" sz="2400" dirty="0"/>
              <a:t>Apes share many foundations for language</a:t>
            </a:r>
          </a:p>
          <a:p>
            <a:pPr marL="457200" indent="-457200">
              <a:buFont typeface="Arial" panose="020B0604020202020204" pitchFamily="34" charset="0"/>
              <a:buChar char="•"/>
            </a:pPr>
            <a:r>
              <a:rPr lang="en-US" sz="2400" dirty="0"/>
              <a:t>Primate simulation expanded representation and flexibility</a:t>
            </a:r>
          </a:p>
          <a:p>
            <a:pPr marL="457200" indent="-457200">
              <a:buFont typeface="Arial" panose="020B0604020202020204" pitchFamily="34" charset="0"/>
              <a:buChar char="•"/>
            </a:pPr>
            <a:r>
              <a:rPr lang="en-US" sz="2400" dirty="0"/>
              <a:t>These same abilities may have evolved into symbolic thought</a:t>
            </a:r>
          </a:p>
        </p:txBody>
      </p:sp>
      <p:sp>
        <p:nvSpPr>
          <p:cNvPr id="6" name="TextBox 5">
            <a:extLst>
              <a:ext uri="{FF2B5EF4-FFF2-40B4-BE49-F238E27FC236}">
                <a16:creationId xmlns:a16="http://schemas.microsoft.com/office/drawing/2014/main" id="{7628D594-6699-7986-F1AA-87B2D6519726}"/>
              </a:ext>
            </a:extLst>
          </p:cNvPr>
          <p:cNvSpPr txBox="1"/>
          <p:nvPr/>
        </p:nvSpPr>
        <p:spPr>
          <a:xfrm>
            <a:off x="5142271" y="766280"/>
            <a:ext cx="5391476" cy="461665"/>
          </a:xfrm>
          <a:prstGeom prst="rect">
            <a:avLst/>
          </a:prstGeom>
          <a:noFill/>
        </p:spPr>
        <p:txBody>
          <a:bodyPr wrap="none" rtlCol="0">
            <a:spAutoFit/>
          </a:bodyPr>
          <a:lstStyle/>
          <a:p>
            <a:r>
              <a:rPr lang="en-US" sz="2400" b="1" dirty="0"/>
              <a:t>Linguistic Limitations of Nonhuman Apes</a:t>
            </a:r>
          </a:p>
        </p:txBody>
      </p:sp>
      <p:graphicFrame>
        <p:nvGraphicFramePr>
          <p:cNvPr id="7" name="Table 6">
            <a:extLst>
              <a:ext uri="{FF2B5EF4-FFF2-40B4-BE49-F238E27FC236}">
                <a16:creationId xmlns:a16="http://schemas.microsoft.com/office/drawing/2014/main" id="{E5D98043-4EDD-E22D-9E34-408B5B86E326}"/>
              </a:ext>
            </a:extLst>
          </p:cNvPr>
          <p:cNvGraphicFramePr>
            <a:graphicFrameLocks noGrp="1"/>
          </p:cNvGraphicFramePr>
          <p:nvPr>
            <p:extLst>
              <p:ext uri="{D42A27DB-BD31-4B8C-83A1-F6EECF244321}">
                <p14:modId xmlns:p14="http://schemas.microsoft.com/office/powerpoint/2010/main" val="1469883042"/>
              </p:ext>
            </p:extLst>
          </p:nvPr>
        </p:nvGraphicFramePr>
        <p:xfrm>
          <a:off x="4206404" y="1259063"/>
          <a:ext cx="7767484" cy="4480560"/>
        </p:xfrm>
        <a:graphic>
          <a:graphicData uri="http://schemas.openxmlformats.org/drawingml/2006/table">
            <a:tbl>
              <a:tblPr/>
              <a:tblGrid>
                <a:gridCol w="3352800">
                  <a:extLst>
                    <a:ext uri="{9D8B030D-6E8A-4147-A177-3AD203B41FA5}">
                      <a16:colId xmlns:a16="http://schemas.microsoft.com/office/drawing/2014/main" val="2445383778"/>
                    </a:ext>
                  </a:extLst>
                </a:gridCol>
                <a:gridCol w="4414684">
                  <a:extLst>
                    <a:ext uri="{9D8B030D-6E8A-4147-A177-3AD203B41FA5}">
                      <a16:colId xmlns:a16="http://schemas.microsoft.com/office/drawing/2014/main" val="3832683960"/>
                    </a:ext>
                  </a:extLst>
                </a:gridCol>
              </a:tblGrid>
              <a:tr h="0">
                <a:tc>
                  <a:txBody>
                    <a:bodyPr/>
                    <a:lstStyle/>
                    <a:p>
                      <a:pPr>
                        <a:buNone/>
                      </a:pPr>
                      <a:r>
                        <a:rPr lang="en-US" b="1"/>
                        <a:t>Example</a:t>
                      </a:r>
                      <a:endParaRPr lang="en-US"/>
                    </a:p>
                  </a:txBody>
                  <a:tcPr anchor="ctr">
                    <a:lnL>
                      <a:noFill/>
                    </a:lnL>
                    <a:lnR>
                      <a:noFill/>
                    </a:lnR>
                    <a:lnT>
                      <a:noFill/>
                    </a:lnT>
                    <a:lnB>
                      <a:noFill/>
                    </a:lnB>
                    <a:noFill/>
                  </a:tcPr>
                </a:tc>
                <a:tc>
                  <a:txBody>
                    <a:bodyPr/>
                    <a:lstStyle/>
                    <a:p>
                      <a:pPr>
                        <a:buNone/>
                      </a:pPr>
                      <a:r>
                        <a:rPr lang="en-US" b="1"/>
                        <a:t>Explanation</a:t>
                      </a:r>
                      <a:endParaRPr lang="en-US"/>
                    </a:p>
                  </a:txBody>
                  <a:tcPr anchor="ctr">
                    <a:lnL>
                      <a:noFill/>
                    </a:lnL>
                    <a:lnR>
                      <a:noFill/>
                    </a:lnR>
                    <a:lnT>
                      <a:noFill/>
                    </a:lnT>
                    <a:lnB>
                      <a:noFill/>
                    </a:lnB>
                    <a:noFill/>
                  </a:tcPr>
                </a:tc>
                <a:extLst>
                  <a:ext uri="{0D108BD9-81ED-4DB2-BD59-A6C34878D82A}">
                    <a16:rowId xmlns:a16="http://schemas.microsoft.com/office/drawing/2014/main" val="349009161"/>
                  </a:ext>
                </a:extLst>
              </a:tr>
              <a:tr h="0">
                <a:tc>
                  <a:txBody>
                    <a:bodyPr/>
                    <a:lstStyle/>
                    <a:p>
                      <a:pPr>
                        <a:buNone/>
                      </a:pPr>
                      <a:r>
                        <a:rPr lang="en-US" dirty="0"/>
                        <a:t>Very short utterances</a:t>
                      </a:r>
                    </a:p>
                  </a:txBody>
                  <a:tcPr>
                    <a:lnL>
                      <a:noFill/>
                    </a:lnL>
                    <a:lnR>
                      <a:noFill/>
                    </a:lnR>
                    <a:lnT>
                      <a:noFill/>
                    </a:lnT>
                    <a:lnB>
                      <a:noFill/>
                    </a:lnB>
                    <a:noFill/>
                  </a:tcPr>
                </a:tc>
                <a:tc>
                  <a:txBody>
                    <a:bodyPr/>
                    <a:lstStyle/>
                    <a:p>
                      <a:pPr>
                        <a:buNone/>
                      </a:pPr>
                      <a:r>
                        <a:rPr lang="en-US"/>
                        <a:t>Most productions were one or two symbols long, rarely forming complex sentences.</a:t>
                      </a:r>
                    </a:p>
                  </a:txBody>
                  <a:tcPr>
                    <a:lnL>
                      <a:noFill/>
                    </a:lnL>
                    <a:lnR>
                      <a:noFill/>
                    </a:lnR>
                    <a:lnT>
                      <a:noFill/>
                    </a:lnT>
                    <a:lnB>
                      <a:noFill/>
                    </a:lnB>
                    <a:noFill/>
                  </a:tcPr>
                </a:tc>
                <a:extLst>
                  <a:ext uri="{0D108BD9-81ED-4DB2-BD59-A6C34878D82A}">
                    <a16:rowId xmlns:a16="http://schemas.microsoft.com/office/drawing/2014/main" val="2334630502"/>
                  </a:ext>
                </a:extLst>
              </a:tr>
              <a:tr h="0">
                <a:tc>
                  <a:txBody>
                    <a:bodyPr/>
                    <a:lstStyle/>
                    <a:p>
                      <a:pPr>
                        <a:buNone/>
                      </a:pPr>
                      <a:r>
                        <a:rPr lang="en-US" dirty="0"/>
                        <a:t>No consistent grammar or syntax</a:t>
                      </a:r>
                    </a:p>
                  </a:txBody>
                  <a:tcPr>
                    <a:lnL>
                      <a:noFill/>
                    </a:lnL>
                    <a:lnR>
                      <a:noFill/>
                    </a:lnR>
                    <a:lnT>
                      <a:noFill/>
                    </a:lnT>
                    <a:lnB>
                      <a:noFill/>
                    </a:lnB>
                    <a:noFill/>
                  </a:tcPr>
                </a:tc>
                <a:tc>
                  <a:txBody>
                    <a:bodyPr/>
                    <a:lstStyle/>
                    <a:p>
                      <a:pPr>
                        <a:buNone/>
                      </a:pPr>
                      <a:r>
                        <a:rPr lang="en-US"/>
                        <a:t>Word order didn’t affect meaning; combinations lacked structured relationships.</a:t>
                      </a:r>
                    </a:p>
                  </a:txBody>
                  <a:tcPr>
                    <a:lnL>
                      <a:noFill/>
                    </a:lnL>
                    <a:lnR>
                      <a:noFill/>
                    </a:lnR>
                    <a:lnT>
                      <a:noFill/>
                    </a:lnT>
                    <a:lnB>
                      <a:noFill/>
                    </a:lnB>
                    <a:noFill/>
                  </a:tcPr>
                </a:tc>
                <a:extLst>
                  <a:ext uri="{0D108BD9-81ED-4DB2-BD59-A6C34878D82A}">
                    <a16:rowId xmlns:a16="http://schemas.microsoft.com/office/drawing/2014/main" val="546961425"/>
                  </a:ext>
                </a:extLst>
              </a:tr>
              <a:tr h="0">
                <a:tc>
                  <a:txBody>
                    <a:bodyPr/>
                    <a:lstStyle/>
                    <a:p>
                      <a:pPr>
                        <a:buNone/>
                      </a:pPr>
                      <a:r>
                        <a:rPr lang="en-US" dirty="0"/>
                        <a:t>Mostly instrumental use</a:t>
                      </a:r>
                    </a:p>
                  </a:txBody>
                  <a:tcPr>
                    <a:lnL>
                      <a:noFill/>
                    </a:lnL>
                    <a:lnR>
                      <a:noFill/>
                    </a:lnR>
                    <a:lnT>
                      <a:noFill/>
                    </a:lnT>
                    <a:lnB>
                      <a:noFill/>
                    </a:lnB>
                    <a:noFill/>
                  </a:tcPr>
                </a:tc>
                <a:tc>
                  <a:txBody>
                    <a:bodyPr/>
                    <a:lstStyle/>
                    <a:p>
                      <a:pPr>
                        <a:buNone/>
                      </a:pPr>
                      <a:r>
                        <a:rPr lang="en-US" dirty="0"/>
                        <a:t>Communication focused on requests (“Give banana”) rather than declarative sharing.</a:t>
                      </a:r>
                    </a:p>
                  </a:txBody>
                  <a:tcPr>
                    <a:lnL>
                      <a:noFill/>
                    </a:lnL>
                    <a:lnR>
                      <a:noFill/>
                    </a:lnR>
                    <a:lnT>
                      <a:noFill/>
                    </a:lnT>
                    <a:lnB>
                      <a:noFill/>
                    </a:lnB>
                    <a:noFill/>
                  </a:tcPr>
                </a:tc>
                <a:extLst>
                  <a:ext uri="{0D108BD9-81ED-4DB2-BD59-A6C34878D82A}">
                    <a16:rowId xmlns:a16="http://schemas.microsoft.com/office/drawing/2014/main" val="3894543370"/>
                  </a:ext>
                </a:extLst>
              </a:tr>
              <a:tr h="0">
                <a:tc>
                  <a:txBody>
                    <a:bodyPr/>
                    <a:lstStyle/>
                    <a:p>
                      <a:pPr>
                        <a:buNone/>
                      </a:pPr>
                      <a:r>
                        <a:rPr lang="en-US"/>
                        <a:t>Limited generativity</a:t>
                      </a:r>
                    </a:p>
                  </a:txBody>
                  <a:tcPr>
                    <a:lnL>
                      <a:noFill/>
                    </a:lnL>
                    <a:lnR>
                      <a:noFill/>
                    </a:lnR>
                    <a:lnT>
                      <a:noFill/>
                    </a:lnT>
                    <a:lnB>
                      <a:noFill/>
                    </a:lnB>
                    <a:noFill/>
                  </a:tcPr>
                </a:tc>
                <a:tc>
                  <a:txBody>
                    <a:bodyPr/>
                    <a:lstStyle/>
                    <a:p>
                      <a:pPr>
                        <a:buNone/>
                      </a:pPr>
                      <a:r>
                        <a:rPr lang="en-US" dirty="0"/>
                        <a:t>New utterances were rare—apes reused familiar phrases instead of creating new ones.</a:t>
                      </a:r>
                    </a:p>
                  </a:txBody>
                  <a:tcPr>
                    <a:lnL>
                      <a:noFill/>
                    </a:lnL>
                    <a:lnR>
                      <a:noFill/>
                    </a:lnR>
                    <a:lnT>
                      <a:noFill/>
                    </a:lnT>
                    <a:lnB>
                      <a:noFill/>
                    </a:lnB>
                    <a:noFill/>
                  </a:tcPr>
                </a:tc>
                <a:extLst>
                  <a:ext uri="{0D108BD9-81ED-4DB2-BD59-A6C34878D82A}">
                    <a16:rowId xmlns:a16="http://schemas.microsoft.com/office/drawing/2014/main" val="3327698658"/>
                  </a:ext>
                </a:extLst>
              </a:tr>
              <a:tr h="0">
                <a:tc>
                  <a:txBody>
                    <a:bodyPr/>
                    <a:lstStyle/>
                    <a:p>
                      <a:pPr>
                        <a:buNone/>
                      </a:pPr>
                      <a:r>
                        <a:rPr lang="en-US"/>
                        <a:t>Plateau in vocabulary size</a:t>
                      </a:r>
                    </a:p>
                  </a:txBody>
                  <a:tcPr>
                    <a:lnL>
                      <a:noFill/>
                    </a:lnL>
                    <a:lnR>
                      <a:noFill/>
                    </a:lnR>
                    <a:lnT>
                      <a:noFill/>
                    </a:lnT>
                    <a:lnB>
                      <a:noFill/>
                    </a:lnB>
                    <a:noFill/>
                  </a:tcPr>
                </a:tc>
                <a:tc>
                  <a:txBody>
                    <a:bodyPr/>
                    <a:lstStyle/>
                    <a:p>
                      <a:pPr>
                        <a:buNone/>
                      </a:pPr>
                      <a:r>
                        <a:rPr lang="en-US" dirty="0"/>
                        <a:t>Progress slowed around the level of a human toddler; no explosion of new word learning.</a:t>
                      </a:r>
                    </a:p>
                  </a:txBody>
                  <a:tcPr>
                    <a:lnL>
                      <a:noFill/>
                    </a:lnL>
                    <a:lnR>
                      <a:noFill/>
                    </a:lnR>
                    <a:lnT>
                      <a:noFill/>
                    </a:lnT>
                    <a:lnB>
                      <a:noFill/>
                    </a:lnB>
                    <a:noFill/>
                  </a:tcPr>
                </a:tc>
                <a:extLst>
                  <a:ext uri="{0D108BD9-81ED-4DB2-BD59-A6C34878D82A}">
                    <a16:rowId xmlns:a16="http://schemas.microsoft.com/office/drawing/2014/main" val="1705386378"/>
                  </a:ext>
                </a:extLst>
              </a:tr>
              <a:tr h="0">
                <a:tc>
                  <a:txBody>
                    <a:bodyPr/>
                    <a:lstStyle/>
                    <a:p>
                      <a:pPr>
                        <a:buNone/>
                      </a:pPr>
                      <a:r>
                        <a:rPr lang="en-US"/>
                        <a:t>Dependent on human training</a:t>
                      </a:r>
                    </a:p>
                  </a:txBody>
                  <a:tcPr>
                    <a:lnL>
                      <a:noFill/>
                    </a:lnL>
                    <a:lnR>
                      <a:noFill/>
                    </a:lnR>
                    <a:lnT>
                      <a:noFill/>
                    </a:lnT>
                    <a:lnB>
                      <a:noFill/>
                    </a:lnB>
                    <a:noFill/>
                  </a:tcPr>
                </a:tc>
                <a:tc>
                  <a:txBody>
                    <a:bodyPr/>
                    <a:lstStyle/>
                    <a:p>
                      <a:pPr>
                        <a:buNone/>
                      </a:pPr>
                      <a:r>
                        <a:rPr lang="en-US" dirty="0"/>
                        <a:t>Skills required intensive teaching and rarely emerged spontaneously in social groups.</a:t>
                      </a:r>
                    </a:p>
                  </a:txBody>
                  <a:tcPr>
                    <a:lnL>
                      <a:noFill/>
                    </a:lnL>
                    <a:lnR>
                      <a:noFill/>
                    </a:lnR>
                    <a:lnT>
                      <a:noFill/>
                    </a:lnT>
                    <a:lnB>
                      <a:noFill/>
                    </a:lnB>
                    <a:noFill/>
                  </a:tcPr>
                </a:tc>
                <a:extLst>
                  <a:ext uri="{0D108BD9-81ED-4DB2-BD59-A6C34878D82A}">
                    <a16:rowId xmlns:a16="http://schemas.microsoft.com/office/drawing/2014/main" val="3235130320"/>
                  </a:ext>
                </a:extLst>
              </a:tr>
            </a:tbl>
          </a:graphicData>
        </a:graphic>
      </p:graphicFrame>
    </p:spTree>
    <p:extLst>
      <p:ext uri="{BB962C8B-B14F-4D97-AF65-F5344CB8AC3E}">
        <p14:creationId xmlns:p14="http://schemas.microsoft.com/office/powerpoint/2010/main" val="2591018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847E3-A9F3-6AB1-6410-849F44E4AEFB}"/>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091F6243-4E26-B6A5-42C1-E287115838A9}"/>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C5EB094D-E11B-4F28-20E8-E76778BA76B0}"/>
              </a:ext>
            </a:extLst>
          </p:cNvPr>
          <p:cNvSpPr txBox="1"/>
          <p:nvPr/>
        </p:nvSpPr>
        <p:spPr>
          <a:xfrm>
            <a:off x="621785" y="4168651"/>
            <a:ext cx="10860466" cy="1661993"/>
          </a:xfrm>
          <a:prstGeom prst="rect">
            <a:avLst/>
          </a:prstGeom>
          <a:noFill/>
        </p:spPr>
        <p:txBody>
          <a:bodyPr wrap="square" rtlCol="0">
            <a:spAutoFit/>
          </a:bodyPr>
          <a:lstStyle/>
          <a:p>
            <a:r>
              <a:rPr lang="en-US" sz="3000" b="1" dirty="0"/>
              <a:t>From Simulation to Symbolic Thought</a:t>
            </a:r>
          </a:p>
          <a:p>
            <a:pPr marL="457200" indent="-457200">
              <a:buFont typeface="Arial" panose="020B0604020202020204" pitchFamily="34" charset="0"/>
              <a:buChar char="•"/>
            </a:pPr>
            <a:r>
              <a:rPr lang="en-US" sz="2400" dirty="0"/>
              <a:t>Primate minds simulate self and others</a:t>
            </a:r>
          </a:p>
          <a:p>
            <a:pPr marL="457200" indent="-457200">
              <a:buFont typeface="Arial" panose="020B0604020202020204" pitchFamily="34" charset="0"/>
              <a:buChar char="•"/>
            </a:pPr>
            <a:r>
              <a:rPr lang="en-US" sz="2400" dirty="0"/>
              <a:t>Flexible representations became symbolic variables</a:t>
            </a:r>
          </a:p>
          <a:p>
            <a:pPr marL="457200" indent="-457200">
              <a:buFont typeface="Arial" panose="020B0604020202020204" pitchFamily="34" charset="0"/>
              <a:buChar char="•"/>
            </a:pPr>
            <a:r>
              <a:rPr lang="en-US" sz="2400" dirty="0"/>
              <a:t>These abilities paved the way for language</a:t>
            </a:r>
          </a:p>
        </p:txBody>
      </p:sp>
      <p:pic>
        <p:nvPicPr>
          <p:cNvPr id="17410" name="Picture 2" descr="How did language evolve in the lineage of higher primates? - ScienceDirect">
            <a:extLst>
              <a:ext uri="{FF2B5EF4-FFF2-40B4-BE49-F238E27FC236}">
                <a16:creationId xmlns:a16="http://schemas.microsoft.com/office/drawing/2014/main" id="{783528D4-0D44-1BAD-9BCC-81A0728B6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53" y="1027356"/>
            <a:ext cx="11729729" cy="3141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539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4E4C6-C153-9BCF-7AB8-9B72785096CE}"/>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D17A92B9-A924-93CF-8C97-8425BA2CDB94}"/>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C698B99B-67D4-D938-FE65-6DFF02B61E85}"/>
              </a:ext>
            </a:extLst>
          </p:cNvPr>
          <p:cNvSpPr txBox="1"/>
          <p:nvPr/>
        </p:nvSpPr>
        <p:spPr>
          <a:xfrm>
            <a:off x="4832160" y="910054"/>
            <a:ext cx="7466842" cy="2031325"/>
          </a:xfrm>
          <a:prstGeom prst="rect">
            <a:avLst/>
          </a:prstGeom>
          <a:noFill/>
        </p:spPr>
        <p:txBody>
          <a:bodyPr wrap="square" rtlCol="0">
            <a:spAutoFit/>
          </a:bodyPr>
          <a:lstStyle/>
          <a:p>
            <a:r>
              <a:rPr lang="en-US" sz="3000" b="1" dirty="0"/>
              <a:t>When and Where Did Language Emerge?</a:t>
            </a:r>
          </a:p>
          <a:p>
            <a:pPr marL="457200" indent="-457200">
              <a:buFont typeface="Arial" panose="020B0604020202020204" pitchFamily="34" charset="0"/>
              <a:buChar char="•"/>
            </a:pPr>
            <a:r>
              <a:rPr lang="en-US" sz="2400" dirty="0"/>
              <a:t>Fossil and archaeological clues are indirect</a:t>
            </a:r>
          </a:p>
          <a:p>
            <a:pPr marL="457200" indent="-457200">
              <a:buFont typeface="Arial" panose="020B0604020202020204" pitchFamily="34" charset="0"/>
              <a:buChar char="•"/>
            </a:pPr>
            <a:r>
              <a:rPr lang="en-US" sz="2400" dirty="0"/>
              <a:t>Where: Africa. When?</a:t>
            </a:r>
          </a:p>
          <a:p>
            <a:pPr marL="457200" indent="-457200">
              <a:buFont typeface="Arial" panose="020B0604020202020204" pitchFamily="34" charset="0"/>
              <a:buChar char="•"/>
            </a:pPr>
            <a:r>
              <a:rPr lang="en-US" sz="2400" dirty="0"/>
              <a:t>Estimates range from early </a:t>
            </a:r>
            <a:r>
              <a:rPr lang="en-US" sz="2400" i="1" dirty="0"/>
              <a:t>Homo</a:t>
            </a:r>
            <a:r>
              <a:rPr lang="en-US" sz="2400" dirty="0"/>
              <a:t> to modern humans</a:t>
            </a:r>
          </a:p>
          <a:p>
            <a:pPr marL="457200" indent="-457200">
              <a:buFont typeface="Arial" panose="020B0604020202020204" pitchFamily="34" charset="0"/>
              <a:buChar char="•"/>
            </a:pPr>
            <a:r>
              <a:rPr lang="en-US" sz="2400" dirty="0"/>
              <a:t>Language likely evolved gradually, not suddenly</a:t>
            </a:r>
          </a:p>
        </p:txBody>
      </p:sp>
      <p:pic>
        <p:nvPicPr>
          <p:cNvPr id="12290" name="Picture 2" descr="Midsagittal sections through chimpanzee (left) and human (right) head.... |  Download Scientific Diagram">
            <a:extLst>
              <a:ext uri="{FF2B5EF4-FFF2-40B4-BE49-F238E27FC236}">
                <a16:creationId xmlns:a16="http://schemas.microsoft.com/office/drawing/2014/main" id="{279844D8-403C-971A-7852-9431B6A4D3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539"/>
          <a:stretch>
            <a:fillRect/>
          </a:stretch>
        </p:blipFill>
        <p:spPr bwMode="auto">
          <a:xfrm>
            <a:off x="8113705" y="3240852"/>
            <a:ext cx="3995085" cy="2572702"/>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The Origins of Language | Science Me">
            <a:extLst>
              <a:ext uri="{FF2B5EF4-FFF2-40B4-BE49-F238E27FC236}">
                <a16:creationId xmlns:a16="http://schemas.microsoft.com/office/drawing/2014/main" id="{98DA51CE-1A22-F81D-C7C0-30A5FB2301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56" t="3696" r="11208"/>
          <a:stretch>
            <a:fillRect/>
          </a:stretch>
        </p:blipFill>
        <p:spPr bwMode="auto">
          <a:xfrm>
            <a:off x="83210" y="735162"/>
            <a:ext cx="4625983" cy="411951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Where was human language born? | Languages Of The World">
            <a:extLst>
              <a:ext uri="{FF2B5EF4-FFF2-40B4-BE49-F238E27FC236}">
                <a16:creationId xmlns:a16="http://schemas.microsoft.com/office/drawing/2014/main" id="{FA97895D-E776-8FDB-AE39-192228C0BE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2619" y="3065960"/>
            <a:ext cx="3551086" cy="2933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687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1CAB5-3D6D-A0A8-673A-360749865D3C}"/>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2252C26E-D99F-493D-FF7E-C5AD887C5F21}"/>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F4C1092C-4120-D66D-E1D4-5EADF8F374FD}"/>
              </a:ext>
            </a:extLst>
          </p:cNvPr>
          <p:cNvSpPr txBox="1"/>
          <p:nvPr/>
        </p:nvSpPr>
        <p:spPr>
          <a:xfrm>
            <a:off x="7870840" y="1230476"/>
            <a:ext cx="4321160" cy="3662541"/>
          </a:xfrm>
          <a:prstGeom prst="rect">
            <a:avLst/>
          </a:prstGeom>
          <a:noFill/>
        </p:spPr>
        <p:txBody>
          <a:bodyPr wrap="square" rtlCol="0">
            <a:spAutoFit/>
          </a:bodyPr>
          <a:lstStyle/>
          <a:p>
            <a:r>
              <a:rPr lang="en-US" sz="3200" b="1" dirty="0"/>
              <a:t>How Did Language Evolve?</a:t>
            </a:r>
          </a:p>
          <a:p>
            <a:pPr marL="457200" indent="-457200">
              <a:buFont typeface="Arial" panose="020B0604020202020204" pitchFamily="34" charset="0"/>
              <a:buChar char="•"/>
            </a:pPr>
            <a:r>
              <a:rPr lang="en-US" sz="2400" dirty="0"/>
              <a:t>Language’s origins remain debated and uncertain</a:t>
            </a:r>
          </a:p>
          <a:p>
            <a:pPr marL="457200" indent="-457200">
              <a:buFont typeface="Arial" panose="020B0604020202020204" pitchFamily="34" charset="0"/>
              <a:buChar char="•"/>
            </a:pPr>
            <a:r>
              <a:rPr lang="en-US" sz="2400" dirty="0"/>
              <a:t>Different hypotheses emphasize different selective pressures</a:t>
            </a:r>
          </a:p>
          <a:p>
            <a:pPr marL="457200" indent="-457200">
              <a:buFont typeface="Arial" panose="020B0604020202020204" pitchFamily="34" charset="0"/>
              <a:buChar char="•"/>
            </a:pPr>
            <a:r>
              <a:rPr lang="en-US" sz="2400" dirty="0"/>
              <a:t>The truth may combine several interacting causes</a:t>
            </a:r>
          </a:p>
        </p:txBody>
      </p:sp>
      <p:pic>
        <p:nvPicPr>
          <p:cNvPr id="16386" name="Picture 2" descr="undefined">
            <a:extLst>
              <a:ext uri="{FF2B5EF4-FFF2-40B4-BE49-F238E27FC236}">
                <a16:creationId xmlns:a16="http://schemas.microsoft.com/office/drawing/2014/main" id="{92FD32A1-7DBC-FD3B-88CC-C579DB0D90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583" y="601533"/>
            <a:ext cx="7184024" cy="5389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346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F3616-09F7-4211-3082-9B19F8DEB0C6}"/>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B23E26A6-FCFA-E8FA-FF52-6F7E947B3AAC}"/>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4B34A2E6-EDB4-75A7-5C72-FEE531A4E6BE}"/>
              </a:ext>
            </a:extLst>
          </p:cNvPr>
          <p:cNvSpPr txBox="1"/>
          <p:nvPr/>
        </p:nvSpPr>
        <p:spPr>
          <a:xfrm>
            <a:off x="6586330" y="1951672"/>
            <a:ext cx="5194947" cy="1692771"/>
          </a:xfrm>
          <a:prstGeom prst="rect">
            <a:avLst/>
          </a:prstGeom>
          <a:noFill/>
        </p:spPr>
        <p:txBody>
          <a:bodyPr wrap="square" rtlCol="0">
            <a:spAutoFit/>
          </a:bodyPr>
          <a:lstStyle/>
          <a:p>
            <a:r>
              <a:rPr lang="en-US" sz="3200" b="1" dirty="0"/>
              <a:t>Why Did Language Evolve?</a:t>
            </a:r>
          </a:p>
          <a:p>
            <a:pPr marL="342900" indent="-342900">
              <a:buFont typeface="Arial" panose="020B0604020202020204" pitchFamily="34" charset="0"/>
              <a:buChar char="•"/>
            </a:pPr>
            <a:r>
              <a:rPr lang="en-US" sz="2400" dirty="0"/>
              <a:t>Language is costly and complex</a:t>
            </a:r>
          </a:p>
          <a:p>
            <a:pPr marL="342900" indent="-342900">
              <a:buFont typeface="Arial" panose="020B0604020202020204" pitchFamily="34" charset="0"/>
              <a:buChar char="•"/>
            </a:pPr>
            <a:r>
              <a:rPr lang="en-US" sz="2400" dirty="0"/>
              <a:t>It benefits others as much as oneself</a:t>
            </a:r>
          </a:p>
          <a:p>
            <a:pPr marL="342900" indent="-342900">
              <a:buFont typeface="Arial" panose="020B0604020202020204" pitchFamily="34" charset="0"/>
              <a:buChar char="•"/>
            </a:pPr>
            <a:r>
              <a:rPr lang="en-US" sz="2400" dirty="0"/>
              <a:t>So why did it persist and spread?</a:t>
            </a:r>
          </a:p>
        </p:txBody>
      </p:sp>
      <p:pic>
        <p:nvPicPr>
          <p:cNvPr id="13314" name="Picture 2" descr="New Dilemmas for the Prisoner ...">
            <a:extLst>
              <a:ext uri="{FF2B5EF4-FFF2-40B4-BE49-F238E27FC236}">
                <a16:creationId xmlns:a16="http://schemas.microsoft.com/office/drawing/2014/main" id="{97D0A14D-7D1C-4C0D-E322-65F1151187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977" y="735162"/>
            <a:ext cx="5194947" cy="5125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966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3D43F-534A-C3A6-BD32-1B6F96407A0E}"/>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2B75BD15-FA3E-BB90-B4B7-DE44B72938A1}"/>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9D37EE51-4D4F-8E76-3700-163D5E6EB518}"/>
              </a:ext>
            </a:extLst>
          </p:cNvPr>
          <p:cNvSpPr txBox="1"/>
          <p:nvPr/>
        </p:nvSpPr>
        <p:spPr>
          <a:xfrm>
            <a:off x="7156174" y="1707554"/>
            <a:ext cx="4996069" cy="2400657"/>
          </a:xfrm>
          <a:prstGeom prst="rect">
            <a:avLst/>
          </a:prstGeom>
          <a:noFill/>
        </p:spPr>
        <p:txBody>
          <a:bodyPr wrap="square" rtlCol="0">
            <a:spAutoFit/>
          </a:bodyPr>
          <a:lstStyle/>
          <a:p>
            <a:r>
              <a:rPr lang="en-US" sz="3000" b="1" dirty="0"/>
              <a:t>Adaptive Payoffs of Language</a:t>
            </a:r>
          </a:p>
          <a:p>
            <a:pPr marL="457200" indent="-457200">
              <a:buFont typeface="Arial" panose="020B0604020202020204" pitchFamily="34" charset="0"/>
              <a:buChar char="•"/>
            </a:pPr>
            <a:r>
              <a:rPr lang="en-US" sz="2400" dirty="0"/>
              <a:t>Information sharing, teaching and learning</a:t>
            </a:r>
          </a:p>
          <a:p>
            <a:pPr marL="457200" indent="-457200">
              <a:buFont typeface="Arial" panose="020B0604020202020204" pitchFamily="34" charset="0"/>
              <a:buChar char="•"/>
            </a:pPr>
            <a:r>
              <a:rPr lang="en-US" sz="2400" dirty="0"/>
              <a:t>Social cohesion</a:t>
            </a:r>
          </a:p>
          <a:p>
            <a:pPr marL="457200" indent="-457200">
              <a:buFont typeface="Arial" panose="020B0604020202020204" pitchFamily="34" charset="0"/>
              <a:buChar char="•"/>
            </a:pPr>
            <a:r>
              <a:rPr lang="en-US" sz="2400" dirty="0"/>
              <a:t>Planning and coordination with others and oneself</a:t>
            </a:r>
          </a:p>
        </p:txBody>
      </p:sp>
      <p:pic>
        <p:nvPicPr>
          <p:cNvPr id="10242" name="Picture 2" descr="Homo erectus Behavior and Cognitive Abilities | Intro to Paleoanthropology  Class Notes">
            <a:extLst>
              <a:ext uri="{FF2B5EF4-FFF2-40B4-BE49-F238E27FC236}">
                <a16:creationId xmlns:a16="http://schemas.microsoft.com/office/drawing/2014/main" id="{CE8560C3-4796-16D0-DC2E-130303154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169" y="825371"/>
            <a:ext cx="6580097" cy="4963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525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CA083-99E2-F229-F475-09964BA049F3}"/>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9C8C3E47-91E2-2CF1-9719-B07E1B3417F2}"/>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6BEA2918-C28E-5B31-81BC-57463E5F930A}"/>
              </a:ext>
            </a:extLst>
          </p:cNvPr>
          <p:cNvSpPr txBox="1"/>
          <p:nvPr/>
        </p:nvSpPr>
        <p:spPr>
          <a:xfrm>
            <a:off x="224336" y="780151"/>
            <a:ext cx="6905334" cy="1692771"/>
          </a:xfrm>
          <a:prstGeom prst="rect">
            <a:avLst/>
          </a:prstGeom>
          <a:noFill/>
        </p:spPr>
        <p:txBody>
          <a:bodyPr wrap="square" rtlCol="0">
            <a:spAutoFit/>
          </a:bodyPr>
          <a:lstStyle/>
          <a:p>
            <a:r>
              <a:rPr lang="en-US" sz="3200" b="1" dirty="0"/>
              <a:t>Language as a Social Lubricant</a:t>
            </a:r>
          </a:p>
          <a:p>
            <a:pPr marL="457200" indent="-457200">
              <a:buFont typeface="Arial" panose="020B0604020202020204" pitchFamily="34" charset="0"/>
              <a:buChar char="•"/>
            </a:pPr>
            <a:r>
              <a:rPr lang="en-US" sz="2400" dirty="0"/>
              <a:t>Language first spread through close relationships</a:t>
            </a:r>
          </a:p>
          <a:p>
            <a:pPr marL="457200" indent="-457200">
              <a:buFont typeface="Arial" panose="020B0604020202020204" pitchFamily="34" charset="0"/>
              <a:buChar char="•"/>
            </a:pPr>
            <a:r>
              <a:rPr lang="en-US" sz="2400" dirty="0"/>
              <a:t>Talking built trust, comfort, and attraction</a:t>
            </a:r>
          </a:p>
          <a:p>
            <a:pPr marL="457200" indent="-457200">
              <a:buFont typeface="Arial" panose="020B0604020202020204" pitchFamily="34" charset="0"/>
              <a:buChar char="•"/>
            </a:pPr>
            <a:r>
              <a:rPr lang="en-US" sz="2400" dirty="0"/>
              <a:t>Speech became a social and emotional bond</a:t>
            </a:r>
          </a:p>
        </p:txBody>
      </p:sp>
      <p:pic>
        <p:nvPicPr>
          <p:cNvPr id="18434" name="Picture 2" descr="Grooming, Gossip, and the Evolution of Language — Harvard University Press">
            <a:extLst>
              <a:ext uri="{FF2B5EF4-FFF2-40B4-BE49-F238E27FC236}">
                <a16:creationId xmlns:a16="http://schemas.microsoft.com/office/drawing/2014/main" id="{8291EB4A-E213-9B06-C770-87E07F4FB2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9539" y="1258956"/>
            <a:ext cx="2962712" cy="434008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Silhouettes depicting a human evolving from an ape, with the image on the right being a woman holding a small child">
            <a:extLst>
              <a:ext uri="{FF2B5EF4-FFF2-40B4-BE49-F238E27FC236}">
                <a16:creationId xmlns:a16="http://schemas.microsoft.com/office/drawing/2014/main" id="{C5425F89-ED5A-27DF-A61E-A638627A54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3588" y="2731864"/>
            <a:ext cx="5878096" cy="3306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742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1B6DA-B2E3-BEF2-3BC7-68A068F2EC47}"/>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72C7DB58-6D17-EEB6-DE0C-AF5871D9B8DA}"/>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64323CBF-4090-48F5-E458-AC276470083E}"/>
              </a:ext>
            </a:extLst>
          </p:cNvPr>
          <p:cNvSpPr txBox="1"/>
          <p:nvPr/>
        </p:nvSpPr>
        <p:spPr>
          <a:xfrm>
            <a:off x="7127862" y="1535276"/>
            <a:ext cx="4494295" cy="2800767"/>
          </a:xfrm>
          <a:prstGeom prst="rect">
            <a:avLst/>
          </a:prstGeom>
          <a:noFill/>
        </p:spPr>
        <p:txBody>
          <a:bodyPr wrap="square" rtlCol="0">
            <a:spAutoFit/>
          </a:bodyPr>
          <a:lstStyle/>
          <a:p>
            <a:r>
              <a:rPr lang="en-US" sz="3200" b="1" dirty="0"/>
              <a:t>Language for Thought</a:t>
            </a:r>
          </a:p>
          <a:p>
            <a:pPr marL="457200" indent="-457200">
              <a:buFont typeface="Arial" panose="020B0604020202020204" pitchFamily="34" charset="0"/>
              <a:buChar char="•"/>
            </a:pPr>
            <a:r>
              <a:rPr lang="en-US" sz="2400" dirty="0"/>
              <a:t>Language may have begun as inner speech</a:t>
            </a:r>
          </a:p>
          <a:p>
            <a:pPr marL="457200" indent="-457200">
              <a:buFont typeface="Arial" panose="020B0604020202020204" pitchFamily="34" charset="0"/>
              <a:buChar char="•"/>
            </a:pPr>
            <a:r>
              <a:rPr lang="en-US" sz="2400" dirty="0"/>
              <a:t>Words help structure symbolic imagination</a:t>
            </a:r>
          </a:p>
          <a:p>
            <a:pPr marL="457200" indent="-457200">
              <a:buFont typeface="Arial" panose="020B0604020202020204" pitchFamily="34" charset="0"/>
              <a:buChar char="•"/>
            </a:pPr>
            <a:r>
              <a:rPr lang="en-US" sz="2400" dirty="0"/>
              <a:t>Talking to ourselves made thinking more powerful</a:t>
            </a:r>
          </a:p>
        </p:txBody>
      </p:sp>
      <p:pic>
        <p:nvPicPr>
          <p:cNvPr id="19458" name="Picture 2" descr="THE BASES OF THE MIND:THE RELATIONSHIP OF LANGUAGE AND THOUGHT | by Koç  University | Koç University | Medium">
            <a:extLst>
              <a:ext uri="{FF2B5EF4-FFF2-40B4-BE49-F238E27FC236}">
                <a16:creationId xmlns:a16="http://schemas.microsoft.com/office/drawing/2014/main" id="{B25C00F8-0C18-E85B-99FD-4EB7C283F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849" y="1268999"/>
            <a:ext cx="6630084" cy="3263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933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3F075-C1DF-AC88-0DD8-A89B4781699C}"/>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0BAA788D-E262-7949-69A7-856E6391ECE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Reading Check 11-1</a:t>
            </a:r>
            <a:endParaRPr lang="en-US" dirty="0"/>
          </a:p>
        </p:txBody>
      </p:sp>
      <p:sp>
        <p:nvSpPr>
          <p:cNvPr id="6" name="TextBox 5">
            <a:extLst>
              <a:ext uri="{FF2B5EF4-FFF2-40B4-BE49-F238E27FC236}">
                <a16:creationId xmlns:a16="http://schemas.microsoft.com/office/drawing/2014/main" id="{0DD3FEC5-40B7-76F4-82CF-0FE91306DF19}"/>
              </a:ext>
            </a:extLst>
          </p:cNvPr>
          <p:cNvSpPr txBox="1"/>
          <p:nvPr/>
        </p:nvSpPr>
        <p:spPr>
          <a:xfrm>
            <a:off x="2133600" y="2108289"/>
            <a:ext cx="2858731" cy="584775"/>
          </a:xfrm>
          <a:prstGeom prst="rect">
            <a:avLst/>
          </a:prstGeom>
          <a:noFill/>
        </p:spPr>
        <p:txBody>
          <a:bodyPr wrap="none" rtlCol="0">
            <a:spAutoFit/>
          </a:bodyPr>
          <a:lstStyle/>
          <a:p>
            <a:r>
              <a:rPr lang="en-US" sz="3200" b="1" dirty="0"/>
              <a:t>Password</a:t>
            </a:r>
            <a:r>
              <a:rPr lang="en-US" sz="3200" dirty="0"/>
              <a:t>: </a:t>
            </a:r>
            <a:r>
              <a:rPr lang="en-US" sz="3200" dirty="0" err="1"/>
              <a:t>kanzi</a:t>
            </a:r>
            <a:endParaRPr lang="en-US" sz="3200" dirty="0"/>
          </a:p>
        </p:txBody>
      </p:sp>
      <p:sp>
        <p:nvSpPr>
          <p:cNvPr id="7" name="TextBox 6">
            <a:extLst>
              <a:ext uri="{FF2B5EF4-FFF2-40B4-BE49-F238E27FC236}">
                <a16:creationId xmlns:a16="http://schemas.microsoft.com/office/drawing/2014/main" id="{4D710E31-B441-5EA5-2BE3-822727D44A27}"/>
              </a:ext>
            </a:extLst>
          </p:cNvPr>
          <p:cNvSpPr txBox="1"/>
          <p:nvPr/>
        </p:nvSpPr>
        <p:spPr>
          <a:xfrm>
            <a:off x="2046514" y="3429000"/>
            <a:ext cx="9435737" cy="584775"/>
          </a:xfrm>
          <a:prstGeom prst="rect">
            <a:avLst/>
          </a:prstGeom>
          <a:noFill/>
        </p:spPr>
        <p:txBody>
          <a:bodyPr wrap="square" rtlCol="0">
            <a:spAutoFit/>
          </a:bodyPr>
          <a:lstStyle/>
          <a:p>
            <a:r>
              <a:rPr lang="en-US" sz="3200" b="1" dirty="0"/>
              <a:t>Question</a:t>
            </a:r>
            <a:r>
              <a:rPr lang="en-US" sz="3200" dirty="0"/>
              <a:t>: According to the reading, what is language?</a:t>
            </a:r>
          </a:p>
        </p:txBody>
      </p:sp>
    </p:spTree>
    <p:extLst>
      <p:ext uri="{BB962C8B-B14F-4D97-AF65-F5344CB8AC3E}">
        <p14:creationId xmlns:p14="http://schemas.microsoft.com/office/powerpoint/2010/main" val="1177759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BE554-D770-A233-B135-ACC9B017A14E}"/>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0BEF5CA9-2969-50F7-7025-033985244099}"/>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36BEBCE5-2FF3-A803-4A4A-5081DE246A8E}"/>
              </a:ext>
            </a:extLst>
          </p:cNvPr>
          <p:cNvSpPr txBox="1"/>
          <p:nvPr/>
        </p:nvSpPr>
        <p:spPr>
          <a:xfrm>
            <a:off x="76853" y="4326502"/>
            <a:ext cx="12115147" cy="2031325"/>
          </a:xfrm>
          <a:prstGeom prst="rect">
            <a:avLst/>
          </a:prstGeom>
          <a:noFill/>
        </p:spPr>
        <p:txBody>
          <a:bodyPr wrap="square" rtlCol="0">
            <a:spAutoFit/>
          </a:bodyPr>
          <a:lstStyle/>
          <a:p>
            <a:r>
              <a:rPr lang="en-US" sz="3000" b="1" dirty="0"/>
              <a:t> Cumulative Culture</a:t>
            </a:r>
          </a:p>
          <a:p>
            <a:pPr marL="342900" indent="-342900">
              <a:buFont typeface="Arial" panose="020B0604020202020204" pitchFamily="34" charset="0"/>
              <a:buChar char="•"/>
            </a:pPr>
            <a:r>
              <a:rPr lang="en-US" sz="2400" dirty="0"/>
              <a:t>Language made knowledge cumulative</a:t>
            </a:r>
          </a:p>
          <a:p>
            <a:pPr marL="342900" indent="-342900">
              <a:buFont typeface="Arial" panose="020B0604020202020204" pitchFamily="34" charset="0"/>
              <a:buChar char="•"/>
            </a:pPr>
            <a:r>
              <a:rPr lang="en-US" sz="2400" dirty="0"/>
              <a:t>Ideas began evolving faster than genes</a:t>
            </a:r>
          </a:p>
          <a:p>
            <a:pPr marL="342900" indent="-342900">
              <a:buFont typeface="Arial" panose="020B0604020202020204" pitchFamily="34" charset="0"/>
              <a:buChar char="•"/>
            </a:pPr>
            <a:r>
              <a:rPr lang="en-US" sz="2400" dirty="0"/>
              <a:t>Culture became a new kind of inheritance</a:t>
            </a:r>
          </a:p>
          <a:p>
            <a:pPr marL="457200" indent="-457200">
              <a:buFont typeface="Arial" panose="020B0604020202020204" pitchFamily="34" charset="0"/>
              <a:buChar char="•"/>
            </a:pPr>
            <a:endParaRPr lang="en-US" sz="2400" dirty="0"/>
          </a:p>
        </p:txBody>
      </p:sp>
      <p:graphicFrame>
        <p:nvGraphicFramePr>
          <p:cNvPr id="3" name="Table 2">
            <a:extLst>
              <a:ext uri="{FF2B5EF4-FFF2-40B4-BE49-F238E27FC236}">
                <a16:creationId xmlns:a16="http://schemas.microsoft.com/office/drawing/2014/main" id="{AD0A4FC1-D62C-6B09-3822-8D9E86951B52}"/>
              </a:ext>
            </a:extLst>
          </p:cNvPr>
          <p:cNvGraphicFramePr>
            <a:graphicFrameLocks noGrp="1"/>
          </p:cNvGraphicFramePr>
          <p:nvPr>
            <p:extLst>
              <p:ext uri="{D42A27DB-BD31-4B8C-83A1-F6EECF244321}">
                <p14:modId xmlns:p14="http://schemas.microsoft.com/office/powerpoint/2010/main" val="14968012"/>
              </p:ext>
            </p:extLst>
          </p:nvPr>
        </p:nvGraphicFramePr>
        <p:xfrm>
          <a:off x="76853" y="854432"/>
          <a:ext cx="12115147" cy="3017520"/>
        </p:xfrm>
        <a:graphic>
          <a:graphicData uri="http://schemas.openxmlformats.org/drawingml/2006/table">
            <a:tbl>
              <a:tblPr firstRow="1" firstCol="1" bandRow="1">
                <a:tableStyleId>{5C22544A-7EE6-4342-B048-85BDC9FD1C3A}</a:tableStyleId>
              </a:tblPr>
              <a:tblGrid>
                <a:gridCol w="1637710">
                  <a:extLst>
                    <a:ext uri="{9D8B030D-6E8A-4147-A177-3AD203B41FA5}">
                      <a16:colId xmlns:a16="http://schemas.microsoft.com/office/drawing/2014/main" val="4122810129"/>
                    </a:ext>
                  </a:extLst>
                </a:gridCol>
                <a:gridCol w="2420115">
                  <a:extLst>
                    <a:ext uri="{9D8B030D-6E8A-4147-A177-3AD203B41FA5}">
                      <a16:colId xmlns:a16="http://schemas.microsoft.com/office/drawing/2014/main" val="1259505664"/>
                    </a:ext>
                  </a:extLst>
                </a:gridCol>
                <a:gridCol w="2637183">
                  <a:extLst>
                    <a:ext uri="{9D8B030D-6E8A-4147-A177-3AD203B41FA5}">
                      <a16:colId xmlns:a16="http://schemas.microsoft.com/office/drawing/2014/main" val="1909603665"/>
                    </a:ext>
                  </a:extLst>
                </a:gridCol>
                <a:gridCol w="2663687">
                  <a:extLst>
                    <a:ext uri="{9D8B030D-6E8A-4147-A177-3AD203B41FA5}">
                      <a16:colId xmlns:a16="http://schemas.microsoft.com/office/drawing/2014/main" val="4193109764"/>
                    </a:ext>
                  </a:extLst>
                </a:gridCol>
                <a:gridCol w="2756452">
                  <a:extLst>
                    <a:ext uri="{9D8B030D-6E8A-4147-A177-3AD203B41FA5}">
                      <a16:colId xmlns:a16="http://schemas.microsoft.com/office/drawing/2014/main" val="4003835439"/>
                    </a:ext>
                  </a:extLst>
                </a:gridCol>
              </a:tblGrid>
              <a:tr h="613642">
                <a:tc>
                  <a:txBody>
                    <a:bodyPr/>
                    <a:lstStyle/>
                    <a:p>
                      <a:pPr marL="0" marR="0" indent="0" algn="just">
                        <a:buNone/>
                      </a:pPr>
                      <a:r>
                        <a:rPr lang="en-US" sz="2200" kern="100">
                          <a:effectLst/>
                        </a:rPr>
                        <a:t> </a:t>
                      </a:r>
                      <a:endParaRPr lang="en-US" sz="2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indent="0" algn="ctr">
                        <a:buNone/>
                      </a:pPr>
                      <a:r>
                        <a:rPr lang="en-US" sz="2200" kern="100">
                          <a:effectLst/>
                        </a:rPr>
                        <a:t>REINFORCING IN EARLY BILATERIANS</a:t>
                      </a:r>
                      <a:endParaRPr lang="en-US" sz="2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indent="0" algn="ctr">
                        <a:buNone/>
                      </a:pPr>
                      <a:r>
                        <a:rPr lang="en-US" sz="2200" kern="100">
                          <a:effectLst/>
                        </a:rPr>
                        <a:t>SIMULATING IN EARLY VERTEBRATES</a:t>
                      </a:r>
                      <a:endParaRPr lang="en-US" sz="2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indent="0" algn="ctr">
                        <a:buNone/>
                      </a:pPr>
                      <a:r>
                        <a:rPr lang="en-US" sz="2200" kern="100">
                          <a:effectLst/>
                        </a:rPr>
                        <a:t>MENTALIZING IN EARLY PRIMATES</a:t>
                      </a:r>
                      <a:endParaRPr lang="en-US" sz="2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indent="0" algn="ctr">
                        <a:buNone/>
                      </a:pPr>
                      <a:r>
                        <a:rPr lang="en-US" sz="2200" kern="100">
                          <a:effectLst/>
                        </a:rPr>
                        <a:t>SPEAKING IN EARLY HUMANS</a:t>
                      </a:r>
                      <a:endParaRPr lang="en-US" sz="2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51856953"/>
                  </a:ext>
                </a:extLst>
              </a:tr>
              <a:tr h="549735">
                <a:tc>
                  <a:txBody>
                    <a:bodyPr/>
                    <a:lstStyle/>
                    <a:p>
                      <a:pPr marL="0" marR="0" indent="0" algn="l">
                        <a:buNone/>
                      </a:pPr>
                      <a:r>
                        <a:rPr lang="en-US" sz="2200" kern="100" dirty="0">
                          <a:effectLst/>
                        </a:rPr>
                        <a:t>SOURCE OF LEARNING</a:t>
                      </a:r>
                    </a:p>
                  </a:txBody>
                  <a:tcPr marL="68580" marR="68580" marT="0" marB="0"/>
                </a:tc>
                <a:tc>
                  <a:txBody>
                    <a:bodyPr/>
                    <a:lstStyle/>
                    <a:p>
                      <a:pPr marL="0" marR="0" indent="0" algn="ctr">
                        <a:buNone/>
                      </a:pPr>
                      <a:r>
                        <a:rPr lang="en-US" sz="2200" kern="100" dirty="0">
                          <a:effectLst/>
                        </a:rPr>
                        <a:t>Learning from your own actual actions</a:t>
                      </a:r>
                    </a:p>
                  </a:txBody>
                  <a:tcPr marL="68580" marR="68580" marT="0" marB="0" anchor="ctr"/>
                </a:tc>
                <a:tc>
                  <a:txBody>
                    <a:bodyPr/>
                    <a:lstStyle/>
                    <a:p>
                      <a:pPr marL="0" marR="0" indent="0" algn="ctr">
                        <a:buNone/>
                      </a:pPr>
                      <a:r>
                        <a:rPr lang="en-US" sz="2200" kern="100" dirty="0">
                          <a:effectLst/>
                        </a:rPr>
                        <a:t>Learning from your own imagined actions</a:t>
                      </a:r>
                    </a:p>
                  </a:txBody>
                  <a:tcPr marL="68580" marR="68580" marT="0" marB="0" anchor="ctr"/>
                </a:tc>
                <a:tc>
                  <a:txBody>
                    <a:bodyPr/>
                    <a:lstStyle/>
                    <a:p>
                      <a:pPr marL="0" marR="0" indent="0" algn="ctr">
                        <a:buNone/>
                      </a:pPr>
                      <a:r>
                        <a:rPr lang="en-US" sz="2200" kern="100" dirty="0">
                          <a:effectLst/>
                        </a:rPr>
                        <a:t>Learning from others' actual actions </a:t>
                      </a:r>
                      <a:endParaRPr lang="en-US" sz="2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indent="0" algn="ctr">
                        <a:buNone/>
                      </a:pPr>
                      <a:r>
                        <a:rPr lang="en-US" sz="2200" kern="100" dirty="0">
                          <a:effectLst/>
                        </a:rPr>
                        <a:t>Learning from others' imagined actions </a:t>
                      </a:r>
                      <a:endParaRPr lang="en-US" sz="2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79389177"/>
                  </a:ext>
                </a:extLst>
              </a:tr>
              <a:tr h="920463">
                <a:tc>
                  <a:txBody>
                    <a:bodyPr/>
                    <a:lstStyle/>
                    <a:p>
                      <a:pPr marL="0" marR="0" indent="0" algn="l">
                        <a:buNone/>
                      </a:pPr>
                      <a:r>
                        <a:rPr lang="en-US" sz="2200" kern="100" dirty="0">
                          <a:effectLst/>
                        </a:rPr>
                        <a:t>WHO LEARNING FROM?</a:t>
                      </a:r>
                    </a:p>
                  </a:txBody>
                  <a:tcPr marL="68580" marR="68580" marT="0" marB="0"/>
                </a:tc>
                <a:tc>
                  <a:txBody>
                    <a:bodyPr/>
                    <a:lstStyle/>
                    <a:p>
                      <a:pPr marL="0" marR="0" indent="0" algn="ctr">
                        <a:buNone/>
                      </a:pPr>
                      <a:r>
                        <a:rPr lang="en-US" sz="2200" kern="100" dirty="0">
                          <a:effectLst/>
                        </a:rPr>
                        <a:t>Yourself</a:t>
                      </a:r>
                    </a:p>
                  </a:txBody>
                  <a:tcPr marL="68580" marR="68580" marT="0" marB="0" anchor="ctr"/>
                </a:tc>
                <a:tc>
                  <a:txBody>
                    <a:bodyPr/>
                    <a:lstStyle/>
                    <a:p>
                      <a:pPr marL="0" marR="0" indent="0" algn="ctr">
                        <a:buNone/>
                      </a:pPr>
                      <a:r>
                        <a:rPr lang="en-US" sz="2200" kern="100" dirty="0">
                          <a:effectLst/>
                        </a:rPr>
                        <a:t>Yourself</a:t>
                      </a:r>
                    </a:p>
                  </a:txBody>
                  <a:tcPr marL="68580" marR="68580" marT="0" marB="0" anchor="ctr"/>
                </a:tc>
                <a:tc>
                  <a:txBody>
                    <a:bodyPr/>
                    <a:lstStyle/>
                    <a:p>
                      <a:pPr marL="0" marR="0" indent="0" algn="ctr">
                        <a:buNone/>
                      </a:pPr>
                      <a:r>
                        <a:rPr lang="en-US" sz="2200" kern="100" dirty="0">
                          <a:effectLst/>
                        </a:rPr>
                        <a:t>Others</a:t>
                      </a:r>
                    </a:p>
                  </a:txBody>
                  <a:tcPr marL="68580" marR="68580" marT="0" marB="0" anchor="ctr"/>
                </a:tc>
                <a:tc>
                  <a:txBody>
                    <a:bodyPr/>
                    <a:lstStyle/>
                    <a:p>
                      <a:pPr marL="0" marR="0" indent="0" algn="ctr">
                        <a:buNone/>
                      </a:pPr>
                      <a:r>
                        <a:rPr lang="en-US" sz="2200" kern="100" dirty="0">
                          <a:effectLst/>
                        </a:rPr>
                        <a:t>Others</a:t>
                      </a:r>
                    </a:p>
                  </a:txBody>
                  <a:tcPr marL="68580" marR="68580" marT="0" marB="0" anchor="ctr"/>
                </a:tc>
                <a:extLst>
                  <a:ext uri="{0D108BD9-81ED-4DB2-BD59-A6C34878D82A}">
                    <a16:rowId xmlns:a16="http://schemas.microsoft.com/office/drawing/2014/main" val="3582938855"/>
                  </a:ext>
                </a:extLst>
              </a:tr>
              <a:tr h="613642">
                <a:tc>
                  <a:txBody>
                    <a:bodyPr/>
                    <a:lstStyle/>
                    <a:p>
                      <a:pPr marL="0" marR="0" indent="0" algn="l">
                        <a:buNone/>
                      </a:pPr>
                      <a:r>
                        <a:rPr lang="en-US" sz="2200" kern="100" dirty="0">
                          <a:effectLst/>
                        </a:rPr>
                        <a:t>ACTION KIND?</a:t>
                      </a:r>
                    </a:p>
                  </a:txBody>
                  <a:tcPr marL="68580" marR="68580" marT="0" marB="0"/>
                </a:tc>
                <a:tc>
                  <a:txBody>
                    <a:bodyPr/>
                    <a:lstStyle/>
                    <a:p>
                      <a:pPr marL="0" marR="0" indent="0" algn="ctr">
                        <a:buNone/>
                      </a:pPr>
                      <a:r>
                        <a:rPr lang="en-US" sz="2200" kern="100" dirty="0">
                          <a:effectLst/>
                        </a:rPr>
                        <a:t>Actual actions</a:t>
                      </a:r>
                    </a:p>
                  </a:txBody>
                  <a:tcPr marL="68580" marR="68580" marT="0" marB="0" anchor="ctr"/>
                </a:tc>
                <a:tc>
                  <a:txBody>
                    <a:bodyPr/>
                    <a:lstStyle/>
                    <a:p>
                      <a:pPr marL="0" marR="0" indent="0" algn="ctr">
                        <a:buNone/>
                      </a:pPr>
                      <a:r>
                        <a:rPr lang="en-US" sz="2200" kern="100" dirty="0">
                          <a:effectLst/>
                        </a:rPr>
                        <a:t>Imagined actions</a:t>
                      </a:r>
                    </a:p>
                  </a:txBody>
                  <a:tcPr marL="68580" marR="68580" marT="0" marB="0" anchor="ctr"/>
                </a:tc>
                <a:tc>
                  <a:txBody>
                    <a:bodyPr/>
                    <a:lstStyle/>
                    <a:p>
                      <a:pPr marL="0" marR="0" indent="0" algn="ctr">
                        <a:buNone/>
                      </a:pPr>
                      <a:r>
                        <a:rPr lang="en-US" sz="2200" kern="100" dirty="0">
                          <a:effectLst/>
                        </a:rPr>
                        <a:t>Actual actions </a:t>
                      </a:r>
                      <a:endParaRPr lang="en-US" sz="2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indent="0" algn="ctr">
                        <a:buNone/>
                      </a:pPr>
                      <a:r>
                        <a:rPr lang="en-US" sz="2200" kern="100" dirty="0">
                          <a:effectLst/>
                        </a:rPr>
                        <a:t>Imagined actions</a:t>
                      </a:r>
                    </a:p>
                  </a:txBody>
                  <a:tcPr marL="68580" marR="68580" marT="0" marB="0" anchor="ctr"/>
                </a:tc>
                <a:extLst>
                  <a:ext uri="{0D108BD9-81ED-4DB2-BD59-A6C34878D82A}">
                    <a16:rowId xmlns:a16="http://schemas.microsoft.com/office/drawing/2014/main" val="2538387087"/>
                  </a:ext>
                </a:extLst>
              </a:tr>
            </a:tbl>
          </a:graphicData>
        </a:graphic>
      </p:graphicFrame>
    </p:spTree>
    <p:extLst>
      <p:ext uri="{BB962C8B-B14F-4D97-AF65-F5344CB8AC3E}">
        <p14:creationId xmlns:p14="http://schemas.microsoft.com/office/powerpoint/2010/main" val="2231319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42108-975A-C640-0A62-8033280F3787}"/>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F1AD0D36-4703-C29A-5236-219DAAE438E1}"/>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E7C0E79A-C1A1-70A3-A991-186C227D9DC4}"/>
              </a:ext>
            </a:extLst>
          </p:cNvPr>
          <p:cNvSpPr txBox="1"/>
          <p:nvPr/>
        </p:nvSpPr>
        <p:spPr>
          <a:xfrm>
            <a:off x="269461" y="735162"/>
            <a:ext cx="9311860" cy="1692771"/>
          </a:xfrm>
          <a:prstGeom prst="rect">
            <a:avLst/>
          </a:prstGeom>
          <a:noFill/>
        </p:spPr>
        <p:txBody>
          <a:bodyPr wrap="square" rtlCol="0">
            <a:spAutoFit/>
          </a:bodyPr>
          <a:lstStyle/>
          <a:p>
            <a:r>
              <a:rPr lang="en-US" sz="3200" b="1" dirty="0"/>
              <a:t>The Runaway Feedback Loop</a:t>
            </a:r>
          </a:p>
          <a:p>
            <a:pPr marL="457200" indent="-457200">
              <a:buFont typeface="Arial" panose="020B0604020202020204" pitchFamily="34" charset="0"/>
              <a:buChar char="•"/>
            </a:pPr>
            <a:r>
              <a:rPr lang="en-US" sz="2400" dirty="0"/>
              <a:t>Language, cooperation, and brain growth reinforced each other</a:t>
            </a:r>
          </a:p>
          <a:p>
            <a:pPr marL="457200" indent="-457200">
              <a:buFont typeface="Arial" panose="020B0604020202020204" pitchFamily="34" charset="0"/>
              <a:buChar char="•"/>
            </a:pPr>
            <a:r>
              <a:rPr lang="en-US" sz="2400" dirty="0"/>
              <a:t>Bigger groups required better communication</a:t>
            </a:r>
          </a:p>
          <a:p>
            <a:pPr marL="457200" indent="-457200">
              <a:buFont typeface="Arial" panose="020B0604020202020204" pitchFamily="34" charset="0"/>
              <a:buChar char="•"/>
            </a:pPr>
            <a:r>
              <a:rPr lang="en-US" sz="2400" dirty="0"/>
              <a:t>Better communication supported even larger groups</a:t>
            </a:r>
          </a:p>
        </p:txBody>
      </p:sp>
      <p:graphicFrame>
        <p:nvGraphicFramePr>
          <p:cNvPr id="3" name="Diagram 2">
            <a:extLst>
              <a:ext uri="{FF2B5EF4-FFF2-40B4-BE49-F238E27FC236}">
                <a16:creationId xmlns:a16="http://schemas.microsoft.com/office/drawing/2014/main" id="{3E754F54-DDC2-C2E2-2AD0-BCB2363F8A5C}"/>
              </a:ext>
            </a:extLst>
          </p:cNvPr>
          <p:cNvGraphicFramePr/>
          <p:nvPr>
            <p:extLst>
              <p:ext uri="{D42A27DB-BD31-4B8C-83A1-F6EECF244321}">
                <p14:modId xmlns:p14="http://schemas.microsoft.com/office/powerpoint/2010/main" val="1070465175"/>
              </p:ext>
            </p:extLst>
          </p:nvPr>
        </p:nvGraphicFramePr>
        <p:xfrm>
          <a:off x="7158382" y="1190453"/>
          <a:ext cx="4845877" cy="49323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484" name="Picture 4" descr="THE SYMBOLIC SPECIES The Co-Evolution of Language and the Brain by Terrence  W. Deacon on Rare Book Cellar">
            <a:extLst>
              <a:ext uri="{FF2B5EF4-FFF2-40B4-BE49-F238E27FC236}">
                <a16:creationId xmlns:a16="http://schemas.microsoft.com/office/drawing/2014/main" id="{D8B8E186-67B7-377D-8D51-4560AEAE12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9934" y="2531164"/>
            <a:ext cx="2473685" cy="3293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592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96593-0DA1-0E24-5499-C36961A471F6}"/>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1398F734-5AB5-DA8E-5B01-F53ED46FBE7D}"/>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2B5B3449-94A1-BAA4-3031-31F42E863118}"/>
              </a:ext>
            </a:extLst>
          </p:cNvPr>
          <p:cNvSpPr txBox="1"/>
          <p:nvPr/>
        </p:nvSpPr>
        <p:spPr>
          <a:xfrm>
            <a:off x="6035212" y="1567765"/>
            <a:ext cx="5831352" cy="2769989"/>
          </a:xfrm>
          <a:prstGeom prst="rect">
            <a:avLst/>
          </a:prstGeom>
          <a:noFill/>
        </p:spPr>
        <p:txBody>
          <a:bodyPr wrap="square" rtlCol="0">
            <a:spAutoFit/>
          </a:bodyPr>
          <a:lstStyle/>
          <a:p>
            <a:r>
              <a:rPr lang="en-US" sz="3000" b="1" dirty="0"/>
              <a:t>From Language to Symbolic Culture</a:t>
            </a:r>
          </a:p>
          <a:p>
            <a:pPr marL="457200" indent="-457200">
              <a:buFont typeface="Arial" panose="020B0604020202020204" pitchFamily="34" charset="0"/>
              <a:buChar char="•"/>
            </a:pPr>
            <a:r>
              <a:rPr lang="en-US" sz="2400" dirty="0"/>
              <a:t>Language enabled shared imagination and abstract ideas</a:t>
            </a:r>
          </a:p>
          <a:p>
            <a:pPr marL="457200" indent="-457200">
              <a:buFont typeface="Arial" panose="020B0604020202020204" pitchFamily="34" charset="0"/>
              <a:buChar char="•"/>
            </a:pPr>
            <a:r>
              <a:rPr lang="en-US" sz="2400" dirty="0"/>
              <a:t>Symbols allowed cooperation beyond direct experience</a:t>
            </a:r>
          </a:p>
          <a:p>
            <a:pPr marL="457200" indent="-457200">
              <a:buFont typeface="Arial" panose="020B0604020202020204" pitchFamily="34" charset="0"/>
              <a:buChar char="•"/>
            </a:pPr>
            <a:r>
              <a:rPr lang="en-US" sz="2400" dirty="0"/>
              <a:t>Culture became a network of shared meanings</a:t>
            </a:r>
          </a:p>
        </p:txBody>
      </p:sp>
      <p:pic>
        <p:nvPicPr>
          <p:cNvPr id="3" name="Picture 2" descr="A graph of different relationships&#10;&#10;AI-generated content may be incorrect.">
            <a:extLst>
              <a:ext uri="{FF2B5EF4-FFF2-40B4-BE49-F238E27FC236}">
                <a16:creationId xmlns:a16="http://schemas.microsoft.com/office/drawing/2014/main" id="{5E202F5C-2404-4D4E-2824-9467D090BB00}"/>
              </a:ext>
            </a:extLst>
          </p:cNvPr>
          <p:cNvPicPr>
            <a:picLocks noChangeAspect="1"/>
          </p:cNvPicPr>
          <p:nvPr/>
        </p:nvPicPr>
        <p:blipFill>
          <a:blip r:embed="rId3"/>
          <a:srcRect b="8425"/>
          <a:stretch>
            <a:fillRect/>
          </a:stretch>
        </p:blipFill>
        <p:spPr>
          <a:xfrm>
            <a:off x="325436" y="735162"/>
            <a:ext cx="5650898" cy="5260849"/>
          </a:xfrm>
          <a:prstGeom prst="rect">
            <a:avLst/>
          </a:prstGeom>
        </p:spPr>
      </p:pic>
    </p:spTree>
    <p:extLst>
      <p:ext uri="{BB962C8B-B14F-4D97-AF65-F5344CB8AC3E}">
        <p14:creationId xmlns:p14="http://schemas.microsoft.com/office/powerpoint/2010/main" val="1943636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7776C-FC7E-E46B-8A2B-440C46733FDA}"/>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AA5E74F9-3082-4766-460C-E402A937DCC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E8D282C0-1A9F-B964-57B8-7042137FC72B}"/>
              </a:ext>
            </a:extLst>
          </p:cNvPr>
          <p:cNvSpPr txBox="1"/>
          <p:nvPr/>
        </p:nvSpPr>
        <p:spPr>
          <a:xfrm>
            <a:off x="314631" y="735162"/>
            <a:ext cx="11877369" cy="1661993"/>
          </a:xfrm>
          <a:prstGeom prst="rect">
            <a:avLst/>
          </a:prstGeom>
          <a:noFill/>
        </p:spPr>
        <p:txBody>
          <a:bodyPr wrap="square" rtlCol="0">
            <a:spAutoFit/>
          </a:bodyPr>
          <a:lstStyle/>
          <a:p>
            <a:r>
              <a:rPr lang="en-US" sz="3000" b="1" dirty="0"/>
              <a:t>The Singularity Has Already Happened</a:t>
            </a:r>
          </a:p>
          <a:p>
            <a:pPr marL="457200" indent="-457200">
              <a:buFont typeface="Arial" panose="020B0604020202020204" pitchFamily="34" charset="0"/>
              <a:buChar char="•"/>
            </a:pPr>
            <a:r>
              <a:rPr lang="en-US" sz="2400" dirty="0"/>
              <a:t>The “singularity” usually means future machine intelligence</a:t>
            </a:r>
          </a:p>
          <a:p>
            <a:pPr marL="457200" indent="-457200">
              <a:buFont typeface="Arial" panose="020B0604020202020204" pitchFamily="34" charset="0"/>
              <a:buChar char="•"/>
            </a:pPr>
            <a:r>
              <a:rPr lang="en-US" sz="2400" dirty="0"/>
              <a:t>Intelligence and idea starts growing exponentially</a:t>
            </a:r>
          </a:p>
          <a:p>
            <a:pPr marL="457200" indent="-457200">
              <a:buFont typeface="Arial" panose="020B0604020202020204" pitchFamily="34" charset="0"/>
              <a:buChar char="•"/>
            </a:pPr>
            <a:r>
              <a:rPr lang="en-US" sz="2400" dirty="0"/>
              <a:t>But arguably it has already happened—with language and culture</a:t>
            </a:r>
          </a:p>
        </p:txBody>
      </p:sp>
      <p:pic>
        <p:nvPicPr>
          <p:cNvPr id="5" name="Picture 4" descr="A graph of different types of animals&#10;&#10;AI-generated content may be incorrect.">
            <a:extLst>
              <a:ext uri="{FF2B5EF4-FFF2-40B4-BE49-F238E27FC236}">
                <a16:creationId xmlns:a16="http://schemas.microsoft.com/office/drawing/2014/main" id="{A4B766FA-F5FA-06AC-EFC7-7F82CCCBE5BE}"/>
              </a:ext>
            </a:extLst>
          </p:cNvPr>
          <p:cNvPicPr>
            <a:picLocks noChangeAspect="1"/>
          </p:cNvPicPr>
          <p:nvPr/>
        </p:nvPicPr>
        <p:blipFill>
          <a:blip r:embed="rId3"/>
          <a:srcRect b="13579"/>
          <a:stretch>
            <a:fillRect/>
          </a:stretch>
        </p:blipFill>
        <p:spPr>
          <a:xfrm>
            <a:off x="314631" y="2850392"/>
            <a:ext cx="6105834" cy="3036241"/>
          </a:xfrm>
          <a:prstGeom prst="rect">
            <a:avLst/>
          </a:prstGeom>
        </p:spPr>
      </p:pic>
      <p:pic>
        <p:nvPicPr>
          <p:cNvPr id="6" name="Picture 5" descr="A graph of a growth curve&#10;&#10;AI-generated content may be incorrect.">
            <a:extLst>
              <a:ext uri="{FF2B5EF4-FFF2-40B4-BE49-F238E27FC236}">
                <a16:creationId xmlns:a16="http://schemas.microsoft.com/office/drawing/2014/main" id="{3C9CF230-EA5A-2A2C-C46F-D56C37993A64}"/>
              </a:ext>
            </a:extLst>
          </p:cNvPr>
          <p:cNvPicPr>
            <a:picLocks noChangeAspect="1"/>
          </p:cNvPicPr>
          <p:nvPr/>
        </p:nvPicPr>
        <p:blipFill>
          <a:blip r:embed="rId4"/>
          <a:srcRect b="13049"/>
          <a:stretch>
            <a:fillRect/>
          </a:stretch>
        </p:blipFill>
        <p:spPr>
          <a:xfrm>
            <a:off x="6594419" y="2558314"/>
            <a:ext cx="5597581" cy="3474663"/>
          </a:xfrm>
          <a:prstGeom prst="rect">
            <a:avLst/>
          </a:prstGeom>
        </p:spPr>
      </p:pic>
    </p:spTree>
    <p:extLst>
      <p:ext uri="{BB962C8B-B14F-4D97-AF65-F5344CB8AC3E}">
        <p14:creationId xmlns:p14="http://schemas.microsoft.com/office/powerpoint/2010/main" val="2156800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ADC82-AE57-FE64-E903-E0C098AA2B9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51341802-23B6-5E2D-259F-0D795AAB6D3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a:extLst>
              <a:ext uri="{FF2B5EF4-FFF2-40B4-BE49-F238E27FC236}">
                <a16:creationId xmlns:a16="http://schemas.microsoft.com/office/drawing/2014/main" id="{DA618609-ABDD-B3F2-23C7-B28731F0AA5B}"/>
              </a:ext>
            </a:extLst>
          </p:cNvPr>
          <p:cNvSpPr txBox="1"/>
          <p:nvPr/>
        </p:nvSpPr>
        <p:spPr>
          <a:xfrm>
            <a:off x="5344886" y="1228397"/>
            <a:ext cx="6613197" cy="3416320"/>
          </a:xfrm>
          <a:prstGeom prst="rect">
            <a:avLst/>
          </a:prstGeom>
          <a:noFill/>
        </p:spPr>
        <p:txBody>
          <a:bodyPr wrap="square" rtlCol="0">
            <a:spAutoFit/>
          </a:bodyPr>
          <a:lstStyle/>
          <a:p>
            <a:r>
              <a:rPr lang="en-US" sz="3200" b="1" dirty="0"/>
              <a:t>Summary</a:t>
            </a:r>
          </a:p>
          <a:p>
            <a:pPr marL="342900" indent="-342900">
              <a:buFont typeface="Arial" panose="020B0604020202020204" pitchFamily="34" charset="0"/>
              <a:buChar char="•"/>
            </a:pPr>
            <a:r>
              <a:rPr lang="en-US" sz="2400" dirty="0"/>
              <a:t>Language transformed communication and cooperation</a:t>
            </a:r>
          </a:p>
          <a:p>
            <a:pPr marL="342900" indent="-342900">
              <a:buFont typeface="Arial" panose="020B0604020202020204" pitchFamily="34" charset="0"/>
              <a:buChar char="•"/>
            </a:pPr>
            <a:r>
              <a:rPr lang="en-US" sz="2400" dirty="0"/>
              <a:t>It built on primate social and cognitive foundations</a:t>
            </a:r>
          </a:p>
          <a:p>
            <a:endParaRPr lang="en-US" sz="3200" b="1" dirty="0"/>
          </a:p>
          <a:p>
            <a:r>
              <a:rPr lang="en-US" sz="3200" b="1" dirty="0"/>
              <a:t>Next Time</a:t>
            </a:r>
          </a:p>
          <a:p>
            <a:pPr marL="342900" indent="-342900">
              <a:buFont typeface="Arial" panose="020B0604020202020204" pitchFamily="34" charset="0"/>
              <a:buChar char="•"/>
            </a:pPr>
            <a:r>
              <a:rPr lang="en-US" sz="2400" dirty="0"/>
              <a:t>How language actually works in the mind</a:t>
            </a:r>
          </a:p>
        </p:txBody>
      </p:sp>
      <p:pic>
        <p:nvPicPr>
          <p:cNvPr id="3" name="Picture 2">
            <a:extLst>
              <a:ext uri="{FF2B5EF4-FFF2-40B4-BE49-F238E27FC236}">
                <a16:creationId xmlns:a16="http://schemas.microsoft.com/office/drawing/2014/main" id="{62188E2C-BEB6-98A9-AACF-4C95823A17C7}"/>
              </a:ext>
            </a:extLst>
          </p:cNvPr>
          <p:cNvPicPr>
            <a:picLocks noChangeAspect="1"/>
          </p:cNvPicPr>
          <p:nvPr/>
        </p:nvPicPr>
        <p:blipFill>
          <a:blip r:embed="rId3"/>
          <a:stretch>
            <a:fillRect/>
          </a:stretch>
        </p:blipFill>
        <p:spPr>
          <a:xfrm>
            <a:off x="233917" y="1100470"/>
            <a:ext cx="4471971" cy="4657060"/>
          </a:xfrm>
          <a:prstGeom prst="rect">
            <a:avLst/>
          </a:prstGeom>
        </p:spPr>
      </p:pic>
      <p:sp>
        <p:nvSpPr>
          <p:cNvPr id="5" name="Rectangle 4">
            <a:extLst>
              <a:ext uri="{FF2B5EF4-FFF2-40B4-BE49-F238E27FC236}">
                <a16:creationId xmlns:a16="http://schemas.microsoft.com/office/drawing/2014/main" id="{FA5E39B6-F2E6-971D-251E-9AB6E63362D0}"/>
              </a:ext>
            </a:extLst>
          </p:cNvPr>
          <p:cNvSpPr/>
          <p:nvPr/>
        </p:nvSpPr>
        <p:spPr>
          <a:xfrm>
            <a:off x="103774" y="1100470"/>
            <a:ext cx="4732256" cy="1168924"/>
          </a:xfrm>
          <a:prstGeom prst="rect">
            <a:avLst/>
          </a:prstGeom>
          <a:solidFill>
            <a:srgbClr val="FF552E">
              <a:alpha val="0"/>
            </a:srgbClr>
          </a:solidFill>
          <a:ln w="63500">
            <a:solidFill>
              <a:srgbClr val="FF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362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B2CA281-11FA-A27B-CD7A-9F443FAEA40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a:extLst>
              <a:ext uri="{FF2B5EF4-FFF2-40B4-BE49-F238E27FC236}">
                <a16:creationId xmlns:a16="http://schemas.microsoft.com/office/drawing/2014/main" id="{E6A92D8F-BC67-D36F-DFAC-BB3167810E94}"/>
              </a:ext>
            </a:extLst>
          </p:cNvPr>
          <p:cNvSpPr txBox="1"/>
          <p:nvPr/>
        </p:nvSpPr>
        <p:spPr>
          <a:xfrm>
            <a:off x="5070764" y="1597729"/>
            <a:ext cx="6887319" cy="3662541"/>
          </a:xfrm>
          <a:prstGeom prst="rect">
            <a:avLst/>
          </a:prstGeom>
          <a:noFill/>
        </p:spPr>
        <p:txBody>
          <a:bodyPr wrap="square" rtlCol="0">
            <a:spAutoFit/>
          </a:bodyPr>
          <a:lstStyle/>
          <a:p>
            <a:r>
              <a:rPr lang="en-US" sz="3200" b="1" dirty="0"/>
              <a:t>Recap &amp; Overview</a:t>
            </a:r>
          </a:p>
          <a:p>
            <a:endParaRPr lang="en-US" sz="1200" b="1" dirty="0"/>
          </a:p>
          <a:p>
            <a:r>
              <a:rPr lang="en-US" sz="3200" b="1" dirty="0"/>
              <a:t>Last Time</a:t>
            </a:r>
            <a:r>
              <a:rPr lang="en-US" sz="2800" dirty="0"/>
              <a:t>:</a:t>
            </a:r>
          </a:p>
          <a:p>
            <a:r>
              <a:rPr lang="en-US" sz="2800" dirty="0"/>
              <a:t>Social cognition and theory of mind in primates</a:t>
            </a:r>
          </a:p>
          <a:p>
            <a:endParaRPr lang="en-US" sz="1200" b="1" dirty="0"/>
          </a:p>
          <a:p>
            <a:r>
              <a:rPr lang="en-US" sz="3200" b="1" dirty="0"/>
              <a:t>Today</a:t>
            </a:r>
            <a:r>
              <a:rPr lang="en-US" sz="3200" dirty="0"/>
              <a:t>:</a:t>
            </a:r>
          </a:p>
          <a:p>
            <a:r>
              <a:rPr lang="en-US" sz="2800" dirty="0"/>
              <a:t>This week: evolution of language and modern human minds</a:t>
            </a:r>
          </a:p>
        </p:txBody>
      </p:sp>
      <p:pic>
        <p:nvPicPr>
          <p:cNvPr id="3" name="Picture 2">
            <a:extLst>
              <a:ext uri="{FF2B5EF4-FFF2-40B4-BE49-F238E27FC236}">
                <a16:creationId xmlns:a16="http://schemas.microsoft.com/office/drawing/2014/main" id="{6169B6E8-01DF-05CA-E3A3-8017F5D7D357}"/>
              </a:ext>
            </a:extLst>
          </p:cNvPr>
          <p:cNvPicPr>
            <a:picLocks noChangeAspect="1"/>
          </p:cNvPicPr>
          <p:nvPr/>
        </p:nvPicPr>
        <p:blipFill>
          <a:blip r:embed="rId3"/>
          <a:stretch>
            <a:fillRect/>
          </a:stretch>
        </p:blipFill>
        <p:spPr>
          <a:xfrm>
            <a:off x="233917" y="1100470"/>
            <a:ext cx="4471971" cy="4657060"/>
          </a:xfrm>
          <a:prstGeom prst="rect">
            <a:avLst/>
          </a:prstGeom>
        </p:spPr>
      </p:pic>
      <p:sp>
        <p:nvSpPr>
          <p:cNvPr id="5" name="Rectangle 4">
            <a:extLst>
              <a:ext uri="{FF2B5EF4-FFF2-40B4-BE49-F238E27FC236}">
                <a16:creationId xmlns:a16="http://schemas.microsoft.com/office/drawing/2014/main" id="{B38D7FC7-C88F-F310-4ED7-B5A7FE7EFD50}"/>
              </a:ext>
            </a:extLst>
          </p:cNvPr>
          <p:cNvSpPr/>
          <p:nvPr/>
        </p:nvSpPr>
        <p:spPr>
          <a:xfrm>
            <a:off x="103774" y="1100470"/>
            <a:ext cx="4732256" cy="1168924"/>
          </a:xfrm>
          <a:prstGeom prst="rect">
            <a:avLst/>
          </a:prstGeom>
          <a:solidFill>
            <a:srgbClr val="FF552E">
              <a:alpha val="0"/>
            </a:srgbClr>
          </a:solidFill>
          <a:ln w="63500">
            <a:solidFill>
              <a:srgbClr val="FF55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6001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EFC11-4088-681E-AE92-50BACA1C194D}"/>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20B48414-D84F-1825-E6AB-7D145065DD2F}"/>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5A9F2C7B-B5BD-A547-B006-90FF5029882E}"/>
              </a:ext>
            </a:extLst>
          </p:cNvPr>
          <p:cNvSpPr txBox="1"/>
          <p:nvPr/>
        </p:nvSpPr>
        <p:spPr>
          <a:xfrm>
            <a:off x="7580670" y="1457901"/>
            <a:ext cx="4326195" cy="3139321"/>
          </a:xfrm>
          <a:prstGeom prst="rect">
            <a:avLst/>
          </a:prstGeom>
          <a:noFill/>
        </p:spPr>
        <p:txBody>
          <a:bodyPr wrap="square" rtlCol="0">
            <a:spAutoFit/>
          </a:bodyPr>
          <a:lstStyle/>
          <a:p>
            <a:r>
              <a:rPr lang="en-US" sz="3000" b="1" dirty="0"/>
              <a:t>From Apes to Early Homo</a:t>
            </a:r>
          </a:p>
          <a:p>
            <a:pPr marL="457200" indent="-457200">
              <a:buFont typeface="Arial" panose="020B0604020202020204" pitchFamily="34" charset="0"/>
              <a:buChar char="•"/>
            </a:pPr>
            <a:r>
              <a:rPr lang="en-US" sz="2400" dirty="0"/>
              <a:t>Divergence from chimpanzees about seven million years ago</a:t>
            </a:r>
          </a:p>
          <a:p>
            <a:pPr marL="457200" indent="-457200">
              <a:buFont typeface="Arial" panose="020B0604020202020204" pitchFamily="34" charset="0"/>
              <a:buChar char="•"/>
            </a:pPr>
            <a:r>
              <a:rPr lang="en-US" sz="2400" dirty="0"/>
              <a:t>Changing climate reshaped African ecosystems</a:t>
            </a:r>
          </a:p>
          <a:p>
            <a:pPr marL="457200" indent="-457200">
              <a:buFont typeface="Arial" panose="020B0604020202020204" pitchFamily="34" charset="0"/>
              <a:buChar char="•"/>
            </a:pPr>
            <a:r>
              <a:rPr lang="en-US" sz="2400" dirty="0"/>
              <a:t>Early hominins adapted to new environments</a:t>
            </a:r>
          </a:p>
        </p:txBody>
      </p:sp>
      <p:pic>
        <p:nvPicPr>
          <p:cNvPr id="3" name="Picture 2" descr="A diagram of a monkey and a person&#10;&#10;AI-generated content may be incorrect.">
            <a:extLst>
              <a:ext uri="{FF2B5EF4-FFF2-40B4-BE49-F238E27FC236}">
                <a16:creationId xmlns:a16="http://schemas.microsoft.com/office/drawing/2014/main" id="{43CFD1D9-8E00-FF33-D88B-E76D5C612003}"/>
              </a:ext>
            </a:extLst>
          </p:cNvPr>
          <p:cNvPicPr>
            <a:picLocks noChangeAspect="1"/>
          </p:cNvPicPr>
          <p:nvPr/>
        </p:nvPicPr>
        <p:blipFill>
          <a:blip r:embed="rId3"/>
          <a:srcRect b="10033"/>
          <a:stretch>
            <a:fillRect/>
          </a:stretch>
        </p:blipFill>
        <p:spPr>
          <a:xfrm>
            <a:off x="547226" y="656504"/>
            <a:ext cx="6820230" cy="5331341"/>
          </a:xfrm>
          <a:prstGeom prst="rect">
            <a:avLst/>
          </a:prstGeom>
        </p:spPr>
      </p:pic>
    </p:spTree>
    <p:extLst>
      <p:ext uri="{BB962C8B-B14F-4D97-AF65-F5344CB8AC3E}">
        <p14:creationId xmlns:p14="http://schemas.microsoft.com/office/powerpoint/2010/main" val="1416568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B84E1-3AA6-9E5A-AC17-AD61B1FF851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1F159C2A-B26C-E0E2-A2FC-7415D1EF21F1}"/>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BAB58306-C8A6-45DB-59D6-5FE644A53E79}"/>
              </a:ext>
            </a:extLst>
          </p:cNvPr>
          <p:cNvSpPr txBox="1"/>
          <p:nvPr/>
        </p:nvSpPr>
        <p:spPr>
          <a:xfrm>
            <a:off x="7318587" y="1088542"/>
            <a:ext cx="4716096" cy="3693319"/>
          </a:xfrm>
          <a:prstGeom prst="rect">
            <a:avLst/>
          </a:prstGeom>
          <a:noFill/>
        </p:spPr>
        <p:txBody>
          <a:bodyPr wrap="square" rtlCol="0">
            <a:spAutoFit/>
          </a:bodyPr>
          <a:lstStyle/>
          <a:p>
            <a:r>
              <a:rPr lang="en-US" sz="3000" b="1" dirty="0"/>
              <a:t>The Savannah Brain: Homo erectus and New Adaptations</a:t>
            </a:r>
            <a:r>
              <a:rPr lang="en-US" sz="3000" dirty="0"/>
              <a:t>?</a:t>
            </a:r>
          </a:p>
          <a:p>
            <a:pPr marL="457200" indent="-457200">
              <a:buFont typeface="Arial" panose="020B0604020202020204" pitchFamily="34" charset="0"/>
              <a:buChar char="•"/>
            </a:pPr>
            <a:r>
              <a:rPr lang="en-US" sz="2400" dirty="0"/>
              <a:t>Homo erectus emerged about two million years ago</a:t>
            </a:r>
          </a:p>
          <a:p>
            <a:pPr marL="457200" indent="-457200">
              <a:buFont typeface="Arial" panose="020B0604020202020204" pitchFamily="34" charset="0"/>
              <a:buChar char="•"/>
            </a:pPr>
            <a:r>
              <a:rPr lang="en-US" sz="2400" dirty="0"/>
              <a:t>Larger brains and bodies, new tools and behaviors</a:t>
            </a:r>
          </a:p>
          <a:p>
            <a:pPr marL="457200" indent="-457200">
              <a:buFont typeface="Arial" panose="020B0604020202020204" pitchFamily="34" charset="0"/>
              <a:buChar char="•"/>
            </a:pPr>
            <a:r>
              <a:rPr lang="en-US" sz="2400" dirty="0"/>
              <a:t>Life on the savannah demanded coordination and learning</a:t>
            </a:r>
          </a:p>
        </p:txBody>
      </p:sp>
      <p:pic>
        <p:nvPicPr>
          <p:cNvPr id="2052" name="Picture 4" descr="Climate change may have driven early human species to extinction | New  Scientist">
            <a:extLst>
              <a:ext uri="{FF2B5EF4-FFF2-40B4-BE49-F238E27FC236}">
                <a16:creationId xmlns:a16="http://schemas.microsoft.com/office/drawing/2014/main" id="{78240C73-265E-224B-F475-1B4F538FCB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5161"/>
            <a:ext cx="7318586" cy="4879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443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EA719-39B1-4336-5734-68F21B5BA8A3}"/>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8CCB7CA2-0F11-3B07-3E2A-1703D5D2142B}"/>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3CCDD56B-109B-8D8F-1534-8E11DD66DD07}"/>
              </a:ext>
            </a:extLst>
          </p:cNvPr>
          <p:cNvSpPr txBox="1"/>
          <p:nvPr/>
        </p:nvSpPr>
        <p:spPr>
          <a:xfrm>
            <a:off x="6223819" y="1585720"/>
            <a:ext cx="5604387" cy="2769989"/>
          </a:xfrm>
          <a:prstGeom prst="rect">
            <a:avLst/>
          </a:prstGeom>
          <a:noFill/>
        </p:spPr>
        <p:txBody>
          <a:bodyPr wrap="square" rtlCol="0">
            <a:spAutoFit/>
          </a:bodyPr>
          <a:lstStyle/>
          <a:p>
            <a:r>
              <a:rPr lang="en-US" sz="3000" b="1" dirty="0"/>
              <a:t>So What Changed in the Mind?</a:t>
            </a:r>
          </a:p>
          <a:p>
            <a:pPr marL="457200" indent="-457200">
              <a:buFont typeface="Arial" panose="020B0604020202020204" pitchFamily="34" charset="0"/>
              <a:buChar char="•"/>
            </a:pPr>
            <a:r>
              <a:rPr lang="en-US" sz="2400" dirty="0"/>
              <a:t>Early humans looked familiar but thought differently</a:t>
            </a:r>
          </a:p>
          <a:p>
            <a:pPr marL="457200" indent="-457200">
              <a:buFont typeface="Arial" panose="020B0604020202020204" pitchFamily="34" charset="0"/>
              <a:buChar char="•"/>
            </a:pPr>
            <a:r>
              <a:rPr lang="en-US" sz="2400" dirty="0"/>
              <a:t>Brains grew, but new kinds of thinking mattered more</a:t>
            </a:r>
          </a:p>
          <a:p>
            <a:pPr marL="457200" indent="-457200">
              <a:buFont typeface="Arial" panose="020B0604020202020204" pitchFamily="34" charset="0"/>
              <a:buChar char="•"/>
            </a:pPr>
            <a:r>
              <a:rPr lang="en-US" sz="2400" dirty="0"/>
              <a:t>Two key innovations: </a:t>
            </a:r>
            <a:r>
              <a:rPr lang="en-US" sz="2400" b="1" dirty="0"/>
              <a:t>language</a:t>
            </a:r>
            <a:r>
              <a:rPr lang="en-US" sz="2400" dirty="0"/>
              <a:t> and </a:t>
            </a:r>
            <a:r>
              <a:rPr lang="en-US" sz="2400" b="1" dirty="0"/>
              <a:t>symbolic thought</a:t>
            </a:r>
          </a:p>
        </p:txBody>
      </p:sp>
      <p:pic>
        <p:nvPicPr>
          <p:cNvPr id="3" name="Picture 2" descr="A graph with black dots and white text&#10;&#10;AI-generated content may be incorrect.">
            <a:extLst>
              <a:ext uri="{FF2B5EF4-FFF2-40B4-BE49-F238E27FC236}">
                <a16:creationId xmlns:a16="http://schemas.microsoft.com/office/drawing/2014/main" id="{D87305FD-C416-F784-8EAA-03D46B0B1D1C}"/>
              </a:ext>
            </a:extLst>
          </p:cNvPr>
          <p:cNvPicPr>
            <a:picLocks noChangeAspect="1"/>
          </p:cNvPicPr>
          <p:nvPr/>
        </p:nvPicPr>
        <p:blipFill rotWithShape="1">
          <a:blip r:embed="rId3"/>
          <a:srcRect b="8529"/>
          <a:stretch>
            <a:fillRect/>
          </a:stretch>
        </p:blipFill>
        <p:spPr bwMode="auto">
          <a:xfrm>
            <a:off x="486870" y="1003872"/>
            <a:ext cx="5382988" cy="465840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60120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6963B-39E4-0C6B-76E7-2C78413FF6A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3CC20ED4-6427-70C5-F440-55F7BB7168AB}"/>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6CD9E43D-448E-4A95-BA1C-FEF567C481A9}"/>
              </a:ext>
            </a:extLst>
          </p:cNvPr>
          <p:cNvSpPr txBox="1"/>
          <p:nvPr/>
        </p:nvSpPr>
        <p:spPr>
          <a:xfrm>
            <a:off x="7256206" y="1572604"/>
            <a:ext cx="4532671" cy="3231654"/>
          </a:xfrm>
          <a:prstGeom prst="rect">
            <a:avLst/>
          </a:prstGeom>
          <a:noFill/>
        </p:spPr>
        <p:txBody>
          <a:bodyPr wrap="square" rtlCol="0">
            <a:spAutoFit/>
          </a:bodyPr>
          <a:lstStyle/>
          <a:p>
            <a:r>
              <a:rPr lang="en-US" sz="3000" b="1" dirty="0"/>
              <a:t>Communication Before Language</a:t>
            </a:r>
          </a:p>
          <a:p>
            <a:pPr marL="457200" indent="-457200">
              <a:buFont typeface="Arial" panose="020B0604020202020204" pitchFamily="34" charset="0"/>
              <a:buChar char="•"/>
            </a:pPr>
            <a:r>
              <a:rPr lang="en-US" sz="2400" dirty="0"/>
              <a:t>Communication evolved long before humans</a:t>
            </a:r>
          </a:p>
          <a:p>
            <a:pPr marL="457200" indent="-457200">
              <a:buFont typeface="Arial" panose="020B0604020202020204" pitchFamily="34" charset="0"/>
              <a:buChar char="•"/>
            </a:pPr>
            <a:r>
              <a:rPr lang="en-US" sz="2400" dirty="0"/>
              <a:t>Each lineage added new ways to share information</a:t>
            </a:r>
          </a:p>
          <a:p>
            <a:pPr marL="457200" indent="-457200">
              <a:buFont typeface="Arial" panose="020B0604020202020204" pitchFamily="34" charset="0"/>
              <a:buChar char="•"/>
            </a:pPr>
            <a:r>
              <a:rPr lang="en-US" sz="2400" dirty="0"/>
              <a:t>Language built on this deep evolutionary foundation</a:t>
            </a:r>
          </a:p>
        </p:txBody>
      </p:sp>
      <p:pic>
        <p:nvPicPr>
          <p:cNvPr id="3078" name="Picture 6" descr="Could You Ever Speak Chimpanzee?: 2. The Secret Code of Monkeys">
            <a:extLst>
              <a:ext uri="{FF2B5EF4-FFF2-40B4-BE49-F238E27FC236}">
                <a16:creationId xmlns:a16="http://schemas.microsoft.com/office/drawing/2014/main" id="{AE7D01AA-1AC1-55AD-6517-135AD48D1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29" y="759814"/>
            <a:ext cx="6350000" cy="504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667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E9034-698B-AA46-8F8E-CDDBE1A43845}"/>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5625A69B-8D93-3091-35B4-91E0A3E07711}"/>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A224401E-AE5D-58A4-2DF7-93A6E3C2B4AD}"/>
              </a:ext>
            </a:extLst>
          </p:cNvPr>
          <p:cNvSpPr txBox="1"/>
          <p:nvPr/>
        </p:nvSpPr>
        <p:spPr>
          <a:xfrm>
            <a:off x="489807" y="656504"/>
            <a:ext cx="11554710" cy="553998"/>
          </a:xfrm>
          <a:prstGeom prst="rect">
            <a:avLst/>
          </a:prstGeom>
          <a:noFill/>
        </p:spPr>
        <p:txBody>
          <a:bodyPr wrap="square" rtlCol="0">
            <a:spAutoFit/>
          </a:bodyPr>
          <a:lstStyle/>
          <a:p>
            <a:r>
              <a:rPr lang="en-US" sz="3000" b="1" dirty="0"/>
              <a:t>How Is Human Language Different?</a:t>
            </a:r>
            <a:r>
              <a:rPr lang="en-US" sz="2600" b="1" dirty="0"/>
              <a:t>    </a:t>
            </a:r>
            <a:r>
              <a:rPr lang="en-US" sz="2600" dirty="0"/>
              <a:t>Hockett’s Design Features</a:t>
            </a:r>
            <a:endParaRPr lang="en-US" sz="3000" dirty="0"/>
          </a:p>
        </p:txBody>
      </p:sp>
      <p:graphicFrame>
        <p:nvGraphicFramePr>
          <p:cNvPr id="3" name="Table 2">
            <a:extLst>
              <a:ext uri="{FF2B5EF4-FFF2-40B4-BE49-F238E27FC236}">
                <a16:creationId xmlns:a16="http://schemas.microsoft.com/office/drawing/2014/main" id="{A0040217-88E7-AD64-5281-B36F51B06A7F}"/>
              </a:ext>
            </a:extLst>
          </p:cNvPr>
          <p:cNvGraphicFramePr>
            <a:graphicFrameLocks noGrp="1"/>
          </p:cNvGraphicFramePr>
          <p:nvPr>
            <p:extLst>
              <p:ext uri="{D42A27DB-BD31-4B8C-83A1-F6EECF244321}">
                <p14:modId xmlns:p14="http://schemas.microsoft.com/office/powerpoint/2010/main" val="2448723112"/>
              </p:ext>
            </p:extLst>
          </p:nvPr>
        </p:nvGraphicFramePr>
        <p:xfrm>
          <a:off x="489807" y="1210502"/>
          <a:ext cx="11377728" cy="4782984"/>
        </p:xfrm>
        <a:graphic>
          <a:graphicData uri="http://schemas.openxmlformats.org/drawingml/2006/table">
            <a:tbl>
              <a:tblPr/>
              <a:tblGrid>
                <a:gridCol w="4190347">
                  <a:extLst>
                    <a:ext uri="{9D8B030D-6E8A-4147-A177-3AD203B41FA5}">
                      <a16:colId xmlns:a16="http://schemas.microsoft.com/office/drawing/2014/main" val="2907805974"/>
                    </a:ext>
                  </a:extLst>
                </a:gridCol>
                <a:gridCol w="5515898">
                  <a:extLst>
                    <a:ext uri="{9D8B030D-6E8A-4147-A177-3AD203B41FA5}">
                      <a16:colId xmlns:a16="http://schemas.microsoft.com/office/drawing/2014/main" val="1573153988"/>
                    </a:ext>
                  </a:extLst>
                </a:gridCol>
                <a:gridCol w="1671483">
                  <a:extLst>
                    <a:ext uri="{9D8B030D-6E8A-4147-A177-3AD203B41FA5}">
                      <a16:colId xmlns:a16="http://schemas.microsoft.com/office/drawing/2014/main" val="360496074"/>
                    </a:ext>
                  </a:extLst>
                </a:gridCol>
              </a:tblGrid>
              <a:tr h="129211">
                <a:tc>
                  <a:txBody>
                    <a:bodyPr/>
                    <a:lstStyle/>
                    <a:p>
                      <a:pPr>
                        <a:buNone/>
                      </a:pPr>
                      <a:r>
                        <a:rPr lang="en-US" sz="1600" b="1" dirty="0"/>
                        <a:t>Feature</a:t>
                      </a:r>
                      <a:endParaRPr lang="en-US" sz="1600" dirty="0"/>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b="1" dirty="0"/>
                        <a:t>Brief Definition</a:t>
                      </a:r>
                      <a:endParaRPr lang="en-US" sz="1600" dirty="0"/>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b="1" dirty="0"/>
                        <a:t>Unique to Humans</a:t>
                      </a:r>
                      <a:endParaRPr lang="en-US" sz="1600" dirty="0"/>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70347962"/>
                  </a:ext>
                </a:extLst>
              </a:tr>
              <a:tr h="226120">
                <a:tc>
                  <a:txBody>
                    <a:bodyPr/>
                    <a:lstStyle/>
                    <a:p>
                      <a:pPr>
                        <a:buNone/>
                      </a:pPr>
                      <a:r>
                        <a:rPr lang="en-US" sz="1600" dirty="0"/>
                        <a:t>Vocal-Auditory Channel</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a:t>Language is typically spoken and heard.</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endParaRPr lang="en-US" sz="1200" dirty="0"/>
                    </a:p>
                  </a:txBody>
                  <a:tcPr marL="37512" marR="37512" marT="18756" marB="18756">
                    <a:lnL>
                      <a:noFill/>
                    </a:lnL>
                    <a:lnR w="12700" cmpd="sng">
                      <a:noFill/>
                      <a:prstDash val="solid"/>
                    </a:lnR>
                    <a:lnT>
                      <a:noFill/>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141756265"/>
                  </a:ext>
                </a:extLst>
              </a:tr>
              <a:tr h="226120">
                <a:tc>
                  <a:txBody>
                    <a:bodyPr/>
                    <a:lstStyle/>
                    <a:p>
                      <a:pPr>
                        <a:buNone/>
                      </a:pPr>
                      <a:r>
                        <a:rPr lang="en-US" sz="1600" dirty="0"/>
                        <a:t>Broadcast Transmission &amp; Directional Reception</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a:t>Speech radiates in all directions but can be localized.</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endParaRPr lang="en-US" sz="1200" dirty="0"/>
                    </a:p>
                  </a:txBody>
                  <a:tcPr marL="37512" marR="37512" marT="18756" marB="18756">
                    <a:lnL>
                      <a:noFill/>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97311852"/>
                  </a:ext>
                </a:extLst>
              </a:tr>
              <a:tr h="226120">
                <a:tc>
                  <a:txBody>
                    <a:bodyPr/>
                    <a:lstStyle/>
                    <a:p>
                      <a:pPr>
                        <a:buNone/>
                      </a:pPr>
                      <a:r>
                        <a:rPr lang="en-US" sz="1600" dirty="0"/>
                        <a:t>Rapid Fading (Transitoriness)</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dirty="0"/>
                        <a:t>Spoken signals fade quickly after being produced.</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endParaRPr lang="en-US" sz="1200" dirty="0"/>
                    </a:p>
                  </a:txBody>
                  <a:tcPr marL="37512" marR="37512" marT="18756" marB="18756">
                    <a:lnL>
                      <a:noFill/>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92393074"/>
                  </a:ext>
                </a:extLst>
              </a:tr>
              <a:tr h="226120">
                <a:tc>
                  <a:txBody>
                    <a:bodyPr/>
                    <a:lstStyle/>
                    <a:p>
                      <a:pPr>
                        <a:buNone/>
                      </a:pPr>
                      <a:r>
                        <a:rPr lang="en-US" sz="1600" dirty="0"/>
                        <a:t>Interchangeability</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dirty="0"/>
                        <a:t>Speakers can both send and receive the same messages.</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endParaRPr lang="en-US" sz="1200" dirty="0"/>
                    </a:p>
                  </a:txBody>
                  <a:tcPr marL="37512" marR="37512" marT="18756" marB="18756">
                    <a:lnL>
                      <a:noFill/>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823583422"/>
                  </a:ext>
                </a:extLst>
              </a:tr>
              <a:tr h="226120">
                <a:tc>
                  <a:txBody>
                    <a:bodyPr/>
                    <a:lstStyle/>
                    <a:p>
                      <a:pPr>
                        <a:buNone/>
                      </a:pPr>
                      <a:r>
                        <a:rPr lang="en-US" sz="1600" dirty="0"/>
                        <a:t>Total Feedback</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dirty="0"/>
                        <a:t>Speakers can hear and monitor their own speech.</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endParaRPr lang="en-US" sz="1200" dirty="0"/>
                    </a:p>
                  </a:txBody>
                  <a:tcPr marL="37512" marR="37512" marT="18756" marB="18756">
                    <a:lnL>
                      <a:noFill/>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1719645"/>
                  </a:ext>
                </a:extLst>
              </a:tr>
              <a:tr h="226120">
                <a:tc>
                  <a:txBody>
                    <a:bodyPr/>
                    <a:lstStyle/>
                    <a:p>
                      <a:pPr>
                        <a:buNone/>
                      </a:pPr>
                      <a:r>
                        <a:rPr lang="en-US" sz="1600" dirty="0"/>
                        <a:t>Specialization</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dirty="0"/>
                        <a:t>Sounds are produced solely for communication.</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endParaRPr lang="en-US" sz="1200" dirty="0"/>
                    </a:p>
                  </a:txBody>
                  <a:tcPr marL="37512" marR="37512" marT="18756" marB="18756">
                    <a:lnL>
                      <a:noFill/>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854126361"/>
                  </a:ext>
                </a:extLst>
              </a:tr>
              <a:tr h="226120">
                <a:tc>
                  <a:txBody>
                    <a:bodyPr/>
                    <a:lstStyle/>
                    <a:p>
                      <a:pPr>
                        <a:buNone/>
                      </a:pPr>
                      <a:r>
                        <a:rPr lang="en-US" sz="1600" dirty="0"/>
                        <a:t>Semanticity</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dirty="0"/>
                        <a:t>Specific signals have specific meanings.</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endParaRPr lang="en-US" sz="1200" dirty="0"/>
                    </a:p>
                  </a:txBody>
                  <a:tcPr marL="37512" marR="37512" marT="18756" marB="18756">
                    <a:lnL>
                      <a:noFill/>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336717936"/>
                  </a:ext>
                </a:extLst>
              </a:tr>
              <a:tr h="226120">
                <a:tc>
                  <a:txBody>
                    <a:bodyPr/>
                    <a:lstStyle/>
                    <a:p>
                      <a:pPr>
                        <a:buNone/>
                      </a:pPr>
                      <a:r>
                        <a:rPr lang="en-US" sz="1600"/>
                        <a:t>Arbitrariness</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dirty="0"/>
                        <a:t>No natural link between form and meaning.</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endParaRPr lang="en-US" sz="1200" dirty="0"/>
                    </a:p>
                  </a:txBody>
                  <a:tcPr marL="37512" marR="37512" marT="18756" marB="18756">
                    <a:lnL>
                      <a:noFill/>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12663135"/>
                  </a:ext>
                </a:extLst>
              </a:tr>
              <a:tr h="226120">
                <a:tc>
                  <a:txBody>
                    <a:bodyPr/>
                    <a:lstStyle/>
                    <a:p>
                      <a:pPr>
                        <a:buNone/>
                      </a:pPr>
                      <a:r>
                        <a:rPr lang="en-US" sz="1600"/>
                        <a:t>Discreteness</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dirty="0"/>
                        <a:t>Language uses distinct, separable units.</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endParaRPr lang="en-US" sz="1200" dirty="0"/>
                    </a:p>
                  </a:txBody>
                  <a:tcPr marL="37512" marR="37512" marT="18756" marB="18756">
                    <a:lnL>
                      <a:noFill/>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61739027"/>
                  </a:ext>
                </a:extLst>
              </a:tr>
              <a:tr h="226120">
                <a:tc>
                  <a:txBody>
                    <a:bodyPr/>
                    <a:lstStyle/>
                    <a:p>
                      <a:pPr>
                        <a:buNone/>
                      </a:pPr>
                      <a:r>
                        <a:rPr lang="en-US" sz="1600" dirty="0"/>
                        <a:t>Displacement</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dirty="0"/>
                        <a:t>Ability to refer to things not present in time or space.</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200" dirty="0"/>
                        <a:t>X</a:t>
                      </a:r>
                    </a:p>
                  </a:txBody>
                  <a:tcPr marL="37512" marR="37512" marT="18756" marB="18756" anchor="ctr">
                    <a:lnL>
                      <a:noFill/>
                    </a:lnL>
                    <a:lnR>
                      <a:noFill/>
                    </a:lnR>
                    <a:lnT w="12700" cmpd="sng">
                      <a:noFill/>
                      <a:prstDash val="soli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96835611"/>
                  </a:ext>
                </a:extLst>
              </a:tr>
              <a:tr h="226120">
                <a:tc>
                  <a:txBody>
                    <a:bodyPr/>
                    <a:lstStyle/>
                    <a:p>
                      <a:pPr>
                        <a:buNone/>
                      </a:pPr>
                      <a:r>
                        <a:rPr lang="en-US" sz="1600"/>
                        <a:t>Productivity (Open-Endedness)</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dirty="0"/>
                        <a:t>Ability to create and understand novel messages.</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200"/>
                        <a:t>X</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05825264"/>
                  </a:ext>
                </a:extLst>
              </a:tr>
              <a:tr h="226120">
                <a:tc>
                  <a:txBody>
                    <a:bodyPr/>
                    <a:lstStyle/>
                    <a:p>
                      <a:pPr>
                        <a:buNone/>
                      </a:pPr>
                      <a:r>
                        <a:rPr lang="en-US" sz="1600"/>
                        <a:t>Traditional (Cultural) Transmission</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dirty="0"/>
                        <a:t>Language is learned socially, not genetically fixed.</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200"/>
                        <a:t>X</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49884322"/>
                  </a:ext>
                </a:extLst>
              </a:tr>
              <a:tr h="226120">
                <a:tc>
                  <a:txBody>
                    <a:bodyPr/>
                    <a:lstStyle/>
                    <a:p>
                      <a:pPr>
                        <a:buNone/>
                      </a:pPr>
                      <a:r>
                        <a:rPr lang="en-US" sz="1600"/>
                        <a:t>Duality of Patterning</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dirty="0"/>
                        <a:t>Meaningless units combine into meaningful ones.</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200"/>
                        <a:t>X</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66800629"/>
                  </a:ext>
                </a:extLst>
              </a:tr>
              <a:tr h="226120">
                <a:tc>
                  <a:txBody>
                    <a:bodyPr/>
                    <a:lstStyle/>
                    <a:p>
                      <a:pPr>
                        <a:buNone/>
                      </a:pPr>
                      <a:r>
                        <a:rPr lang="en-US" sz="1600"/>
                        <a:t>Prevarication</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dirty="0"/>
                        <a:t>Ability to lie or produce false statements.</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200"/>
                        <a:t>X</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75200797"/>
                  </a:ext>
                </a:extLst>
              </a:tr>
              <a:tr h="226120">
                <a:tc>
                  <a:txBody>
                    <a:bodyPr/>
                    <a:lstStyle/>
                    <a:p>
                      <a:pPr>
                        <a:buNone/>
                      </a:pPr>
                      <a:r>
                        <a:rPr lang="en-US" sz="1600"/>
                        <a:t>Reflexiveness</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dirty="0"/>
                        <a:t>Ability to use language to talk about language.</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200"/>
                        <a:t>X</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597208694"/>
                  </a:ext>
                </a:extLst>
              </a:tr>
              <a:tr h="226120">
                <a:tc>
                  <a:txBody>
                    <a:bodyPr/>
                    <a:lstStyle/>
                    <a:p>
                      <a:pPr>
                        <a:buNone/>
                      </a:pPr>
                      <a:r>
                        <a:rPr lang="en-US" sz="1600"/>
                        <a:t>Learnability</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600" dirty="0"/>
                        <a:t>Speakers of one language can learn another.</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tc>
                  <a:txBody>
                    <a:bodyPr/>
                    <a:lstStyle/>
                    <a:p>
                      <a:pPr>
                        <a:buNone/>
                      </a:pPr>
                      <a:r>
                        <a:rPr lang="en-US" sz="1200" dirty="0"/>
                        <a:t>X</a:t>
                      </a:r>
                    </a:p>
                  </a:txBody>
                  <a:tcPr marL="37512" marR="37512" marT="18756" marB="18756"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432223323"/>
                  </a:ext>
                </a:extLst>
              </a:tr>
            </a:tbl>
          </a:graphicData>
        </a:graphic>
      </p:graphicFrame>
    </p:spTree>
    <p:extLst>
      <p:ext uri="{BB962C8B-B14F-4D97-AF65-F5344CB8AC3E}">
        <p14:creationId xmlns:p14="http://schemas.microsoft.com/office/powerpoint/2010/main" val="4018765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CBE13-9C0B-FF6C-D21E-B871985D00AC}"/>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D7CF47C1-6E9D-3B85-80DC-4F463A89FBB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The Evolution of Homo Sapiens and Language</a:t>
            </a:r>
            <a:endParaRPr lang="en-US" dirty="0"/>
          </a:p>
        </p:txBody>
      </p:sp>
      <p:sp>
        <p:nvSpPr>
          <p:cNvPr id="2" name="TextBox 1" descr="FIG. 1. Lateral views of the brains of a number of extant vertebrate species (the brains are not drawn to the same scale). While there is tremendous variation in both overall brain size (see Fig. 2) and the size of most brain divisions, most vertebrates possess brains that can be divided into the same number of divisions. aob, accessory olfactory bulb (cross-hatched); cb, cerebellum (stippled); ch, cerebral hemispheres (cross-hatched); m, medulla oblongata; ob, olfactory bulb (cross-hatched); ot, optic tectum (black); and p, pituitary gland. Modified from Braun and Northcutt (1999).">
            <a:extLst>
              <a:ext uri="{FF2B5EF4-FFF2-40B4-BE49-F238E27FC236}">
                <a16:creationId xmlns:a16="http://schemas.microsoft.com/office/drawing/2014/main" id="{E63DB4F8-18D9-8F56-F074-CCB43304A6B5}"/>
              </a:ext>
            </a:extLst>
          </p:cNvPr>
          <p:cNvSpPr txBox="1"/>
          <p:nvPr/>
        </p:nvSpPr>
        <p:spPr>
          <a:xfrm>
            <a:off x="7260902" y="1470324"/>
            <a:ext cx="4687099" cy="3231654"/>
          </a:xfrm>
          <a:prstGeom prst="rect">
            <a:avLst/>
          </a:prstGeom>
          <a:noFill/>
        </p:spPr>
        <p:txBody>
          <a:bodyPr wrap="square" rtlCol="0">
            <a:spAutoFit/>
          </a:bodyPr>
          <a:lstStyle/>
          <a:p>
            <a:r>
              <a:rPr lang="en-US" sz="3000" b="1" dirty="0"/>
              <a:t>Symbols and Syntax as Key Innovations</a:t>
            </a:r>
          </a:p>
          <a:p>
            <a:pPr marL="457200" indent="-457200">
              <a:buFont typeface="Arial" panose="020B0604020202020204" pitchFamily="34" charset="0"/>
              <a:buChar char="•"/>
            </a:pPr>
            <a:r>
              <a:rPr lang="en-US" sz="2400" dirty="0"/>
              <a:t>Arbitrary words freed meaning from emotion and context</a:t>
            </a:r>
          </a:p>
          <a:p>
            <a:pPr marL="457200" indent="-457200">
              <a:buFont typeface="Arial" panose="020B0604020202020204" pitchFamily="34" charset="0"/>
              <a:buChar char="•"/>
            </a:pPr>
            <a:r>
              <a:rPr lang="en-US" sz="2400" dirty="0"/>
              <a:t>Grammar allowed endless combinations of ideas</a:t>
            </a:r>
          </a:p>
          <a:p>
            <a:pPr marL="457200" indent="-457200">
              <a:buFont typeface="Arial" panose="020B0604020202020204" pitchFamily="34" charset="0"/>
              <a:buChar char="•"/>
            </a:pPr>
            <a:r>
              <a:rPr lang="en-US" sz="2400" dirty="0"/>
              <a:t>Together they made language generative and open-ended</a:t>
            </a:r>
          </a:p>
        </p:txBody>
      </p:sp>
      <p:graphicFrame>
        <p:nvGraphicFramePr>
          <p:cNvPr id="5" name="Table 4">
            <a:extLst>
              <a:ext uri="{FF2B5EF4-FFF2-40B4-BE49-F238E27FC236}">
                <a16:creationId xmlns:a16="http://schemas.microsoft.com/office/drawing/2014/main" id="{6F02CC37-EAE8-4341-9ABD-0FAF972E9277}"/>
              </a:ext>
            </a:extLst>
          </p:cNvPr>
          <p:cNvGraphicFramePr>
            <a:graphicFrameLocks noGrp="1"/>
          </p:cNvGraphicFramePr>
          <p:nvPr>
            <p:extLst>
              <p:ext uri="{D42A27DB-BD31-4B8C-83A1-F6EECF244321}">
                <p14:modId xmlns:p14="http://schemas.microsoft.com/office/powerpoint/2010/main" val="946284769"/>
              </p:ext>
            </p:extLst>
          </p:nvPr>
        </p:nvGraphicFramePr>
        <p:xfrm>
          <a:off x="243999" y="735162"/>
          <a:ext cx="7405498" cy="5085537"/>
        </p:xfrm>
        <a:graphic>
          <a:graphicData uri="http://schemas.openxmlformats.org/drawingml/2006/table">
            <a:tbl>
              <a:tblPr/>
              <a:tblGrid>
                <a:gridCol w="3702749">
                  <a:extLst>
                    <a:ext uri="{9D8B030D-6E8A-4147-A177-3AD203B41FA5}">
                      <a16:colId xmlns:a16="http://schemas.microsoft.com/office/drawing/2014/main" val="4072492045"/>
                    </a:ext>
                  </a:extLst>
                </a:gridCol>
                <a:gridCol w="3702749">
                  <a:extLst>
                    <a:ext uri="{9D8B030D-6E8A-4147-A177-3AD203B41FA5}">
                      <a16:colId xmlns:a16="http://schemas.microsoft.com/office/drawing/2014/main" val="508185516"/>
                    </a:ext>
                  </a:extLst>
                </a:gridCol>
              </a:tblGrid>
              <a:tr h="608526">
                <a:tc>
                  <a:txBody>
                    <a:bodyPr/>
                    <a:lstStyle/>
                    <a:p>
                      <a:pPr>
                        <a:buNone/>
                      </a:pPr>
                      <a:r>
                        <a:rPr lang="en-US" sz="2200" b="1" dirty="0"/>
                        <a:t>Animal Communication</a:t>
                      </a:r>
                      <a:endParaRPr lang="en-US" sz="2200" dirty="0"/>
                    </a:p>
                  </a:txBody>
                  <a:tcPr anchor="ctr">
                    <a:lnL>
                      <a:noFill/>
                    </a:lnL>
                    <a:lnR>
                      <a:noFill/>
                    </a:lnR>
                    <a:lnT>
                      <a:noFill/>
                    </a:lnT>
                    <a:lnB>
                      <a:noFill/>
                    </a:lnB>
                    <a:noFill/>
                  </a:tcPr>
                </a:tc>
                <a:tc>
                  <a:txBody>
                    <a:bodyPr/>
                    <a:lstStyle/>
                    <a:p>
                      <a:pPr>
                        <a:buNone/>
                      </a:pPr>
                      <a:r>
                        <a:rPr lang="en-US" sz="2200" b="1" dirty="0"/>
                        <a:t>Human Language</a:t>
                      </a:r>
                      <a:endParaRPr lang="en-US" sz="2200" dirty="0"/>
                    </a:p>
                  </a:txBody>
                  <a:tcPr anchor="ctr">
                    <a:lnL>
                      <a:noFill/>
                    </a:lnL>
                    <a:lnR>
                      <a:noFill/>
                    </a:lnR>
                    <a:lnT>
                      <a:noFill/>
                    </a:lnT>
                    <a:lnB>
                      <a:noFill/>
                    </a:lnB>
                    <a:noFill/>
                  </a:tcPr>
                </a:tc>
                <a:extLst>
                  <a:ext uri="{0D108BD9-81ED-4DB2-BD59-A6C34878D82A}">
                    <a16:rowId xmlns:a16="http://schemas.microsoft.com/office/drawing/2014/main" val="3938128999"/>
                  </a:ext>
                </a:extLst>
              </a:tr>
              <a:tr h="1086653">
                <a:tc>
                  <a:txBody>
                    <a:bodyPr/>
                    <a:lstStyle/>
                    <a:p>
                      <a:pPr>
                        <a:buNone/>
                      </a:pPr>
                      <a:r>
                        <a:rPr lang="en-US" sz="2200" dirty="0"/>
                        <a:t>Fixed meaning</a:t>
                      </a:r>
                      <a:br>
                        <a:rPr lang="en-US" sz="2200" dirty="0"/>
                      </a:br>
                      <a:r>
                        <a:rPr lang="en-US" sz="2200" dirty="0"/>
                        <a:t>(“alarm = eagle”)</a:t>
                      </a:r>
                    </a:p>
                  </a:txBody>
                  <a:tcPr anchor="ctr">
                    <a:lnL>
                      <a:noFill/>
                    </a:lnL>
                    <a:lnR>
                      <a:noFill/>
                    </a:lnR>
                    <a:lnT>
                      <a:noFill/>
                    </a:lnT>
                    <a:lnB>
                      <a:noFill/>
                    </a:lnB>
                    <a:noFill/>
                  </a:tcPr>
                </a:tc>
                <a:tc>
                  <a:txBody>
                    <a:bodyPr/>
                    <a:lstStyle/>
                    <a:p>
                      <a:pPr>
                        <a:buNone/>
                      </a:pPr>
                      <a:r>
                        <a:rPr lang="en-US" sz="2200" dirty="0"/>
                        <a:t>Arbitrary symbols</a:t>
                      </a:r>
                      <a:br>
                        <a:rPr lang="en-US" sz="2200" dirty="0"/>
                      </a:br>
                      <a:r>
                        <a:rPr lang="en-US" sz="2200" dirty="0"/>
                        <a:t>(“word ↔ idea”)</a:t>
                      </a:r>
                    </a:p>
                  </a:txBody>
                  <a:tcPr anchor="ctr">
                    <a:lnL>
                      <a:noFill/>
                    </a:lnL>
                    <a:lnR>
                      <a:noFill/>
                    </a:lnR>
                    <a:lnT>
                      <a:noFill/>
                    </a:lnT>
                    <a:lnB>
                      <a:noFill/>
                    </a:lnB>
                    <a:noFill/>
                  </a:tcPr>
                </a:tc>
                <a:extLst>
                  <a:ext uri="{0D108BD9-81ED-4DB2-BD59-A6C34878D82A}">
                    <a16:rowId xmlns:a16="http://schemas.microsoft.com/office/drawing/2014/main" val="2297663095"/>
                  </a:ext>
                </a:extLst>
              </a:tr>
              <a:tr h="1086653">
                <a:tc>
                  <a:txBody>
                    <a:bodyPr/>
                    <a:lstStyle/>
                    <a:p>
                      <a:pPr>
                        <a:buNone/>
                      </a:pPr>
                      <a:r>
                        <a:rPr lang="en-US" sz="2200" dirty="0"/>
                        <a:t>Context-bound</a:t>
                      </a:r>
                      <a:br>
                        <a:rPr lang="en-US" sz="2200" dirty="0"/>
                      </a:br>
                      <a:r>
                        <a:rPr lang="en-US" sz="2200" dirty="0"/>
                        <a:t>(here and now)</a:t>
                      </a:r>
                    </a:p>
                  </a:txBody>
                  <a:tcPr anchor="ctr">
                    <a:lnL>
                      <a:noFill/>
                    </a:lnL>
                    <a:lnR>
                      <a:noFill/>
                    </a:lnR>
                    <a:lnT>
                      <a:noFill/>
                    </a:lnT>
                    <a:lnB>
                      <a:noFill/>
                    </a:lnB>
                    <a:noFill/>
                  </a:tcPr>
                </a:tc>
                <a:tc>
                  <a:txBody>
                    <a:bodyPr/>
                    <a:lstStyle/>
                    <a:p>
                      <a:pPr>
                        <a:buNone/>
                      </a:pPr>
                      <a:r>
                        <a:rPr lang="en-US" sz="2200" dirty="0"/>
                        <a:t>Displaced</a:t>
                      </a:r>
                      <a:br>
                        <a:rPr lang="en-US" sz="2200" dirty="0"/>
                      </a:br>
                      <a:r>
                        <a:rPr lang="en-US" sz="2200" dirty="0"/>
                        <a:t>(past, future, imagined)</a:t>
                      </a:r>
                    </a:p>
                  </a:txBody>
                  <a:tcPr anchor="ctr">
                    <a:lnL>
                      <a:noFill/>
                    </a:lnL>
                    <a:lnR>
                      <a:noFill/>
                    </a:lnR>
                    <a:lnT>
                      <a:noFill/>
                    </a:lnT>
                    <a:lnB>
                      <a:noFill/>
                    </a:lnB>
                    <a:noFill/>
                  </a:tcPr>
                </a:tc>
                <a:extLst>
                  <a:ext uri="{0D108BD9-81ED-4DB2-BD59-A6C34878D82A}">
                    <a16:rowId xmlns:a16="http://schemas.microsoft.com/office/drawing/2014/main" val="405041434"/>
                  </a:ext>
                </a:extLst>
              </a:tr>
              <a:tr h="608526">
                <a:tc>
                  <a:txBody>
                    <a:bodyPr/>
                    <a:lstStyle/>
                    <a:p>
                      <a:pPr>
                        <a:buNone/>
                      </a:pPr>
                      <a:r>
                        <a:rPr lang="en-US" sz="2200"/>
                        <a:t>Holistic signals</a:t>
                      </a:r>
                    </a:p>
                  </a:txBody>
                  <a:tcPr anchor="ctr">
                    <a:lnL>
                      <a:noFill/>
                    </a:lnL>
                    <a:lnR>
                      <a:noFill/>
                    </a:lnR>
                    <a:lnT>
                      <a:noFill/>
                    </a:lnT>
                    <a:lnB>
                      <a:noFill/>
                    </a:lnB>
                    <a:noFill/>
                  </a:tcPr>
                </a:tc>
                <a:tc>
                  <a:txBody>
                    <a:bodyPr/>
                    <a:lstStyle/>
                    <a:p>
                      <a:pPr>
                        <a:buNone/>
                      </a:pPr>
                      <a:r>
                        <a:rPr lang="en-US" sz="2200" dirty="0"/>
                        <a:t>Combinatorial grammar</a:t>
                      </a:r>
                    </a:p>
                  </a:txBody>
                  <a:tcPr anchor="ctr">
                    <a:lnL>
                      <a:noFill/>
                    </a:lnL>
                    <a:lnR>
                      <a:noFill/>
                    </a:lnR>
                    <a:lnT>
                      <a:noFill/>
                    </a:lnT>
                    <a:lnB>
                      <a:noFill/>
                    </a:lnB>
                    <a:noFill/>
                  </a:tcPr>
                </a:tc>
                <a:extLst>
                  <a:ext uri="{0D108BD9-81ED-4DB2-BD59-A6C34878D82A}">
                    <a16:rowId xmlns:a16="http://schemas.microsoft.com/office/drawing/2014/main" val="2406563736"/>
                  </a:ext>
                </a:extLst>
              </a:tr>
              <a:tr h="608526">
                <a:tc>
                  <a:txBody>
                    <a:bodyPr/>
                    <a:lstStyle/>
                    <a:p>
                      <a:pPr>
                        <a:buNone/>
                      </a:pPr>
                      <a:r>
                        <a:rPr lang="en-US" sz="2200"/>
                        <a:t>Emotional or instinctive</a:t>
                      </a:r>
                    </a:p>
                  </a:txBody>
                  <a:tcPr anchor="ctr">
                    <a:lnL>
                      <a:noFill/>
                    </a:lnL>
                    <a:lnR>
                      <a:noFill/>
                    </a:lnR>
                    <a:lnT>
                      <a:noFill/>
                    </a:lnT>
                    <a:lnB>
                      <a:noFill/>
                    </a:lnB>
                    <a:noFill/>
                  </a:tcPr>
                </a:tc>
                <a:tc>
                  <a:txBody>
                    <a:bodyPr/>
                    <a:lstStyle/>
                    <a:p>
                      <a:pPr>
                        <a:buNone/>
                      </a:pPr>
                      <a:r>
                        <a:rPr lang="en-US" sz="2200"/>
                        <a:t>Intentional and productive</a:t>
                      </a:r>
                    </a:p>
                  </a:txBody>
                  <a:tcPr anchor="ctr">
                    <a:lnL>
                      <a:noFill/>
                    </a:lnL>
                    <a:lnR>
                      <a:noFill/>
                    </a:lnR>
                    <a:lnT>
                      <a:noFill/>
                    </a:lnT>
                    <a:lnB>
                      <a:noFill/>
                    </a:lnB>
                    <a:noFill/>
                  </a:tcPr>
                </a:tc>
                <a:extLst>
                  <a:ext uri="{0D108BD9-81ED-4DB2-BD59-A6C34878D82A}">
                    <a16:rowId xmlns:a16="http://schemas.microsoft.com/office/drawing/2014/main" val="1879649715"/>
                  </a:ext>
                </a:extLst>
              </a:tr>
              <a:tr h="1086653">
                <a:tc>
                  <a:txBody>
                    <a:bodyPr/>
                    <a:lstStyle/>
                    <a:p>
                      <a:pPr>
                        <a:buNone/>
                      </a:pPr>
                      <a:r>
                        <a:rPr lang="en-US" sz="2200" dirty="0"/>
                        <a:t>Primarily </a:t>
                      </a:r>
                      <a:r>
                        <a:rPr lang="en-US" sz="2200" b="1" dirty="0"/>
                        <a:t>instrumental</a:t>
                      </a:r>
                      <a:br>
                        <a:rPr lang="en-US" sz="2200" b="1" dirty="0"/>
                      </a:br>
                      <a:r>
                        <a:rPr lang="en-US" sz="2200" dirty="0"/>
                        <a:t>(to get things)</a:t>
                      </a:r>
                    </a:p>
                  </a:txBody>
                  <a:tcPr anchor="ctr">
                    <a:lnL>
                      <a:noFill/>
                    </a:lnL>
                    <a:lnR>
                      <a:noFill/>
                    </a:lnR>
                    <a:lnT>
                      <a:noFill/>
                    </a:lnT>
                    <a:lnB>
                      <a:noFill/>
                    </a:lnB>
                    <a:noFill/>
                  </a:tcPr>
                </a:tc>
                <a:tc>
                  <a:txBody>
                    <a:bodyPr/>
                    <a:lstStyle/>
                    <a:p>
                      <a:pPr>
                        <a:buNone/>
                      </a:pPr>
                      <a:r>
                        <a:rPr lang="en-US" sz="2200" dirty="0"/>
                        <a:t>Sometimes </a:t>
                      </a:r>
                      <a:r>
                        <a:rPr lang="en-US" sz="2200" b="1" dirty="0"/>
                        <a:t>declarative</a:t>
                      </a:r>
                      <a:br>
                        <a:rPr lang="en-US" sz="2200" b="1" dirty="0"/>
                      </a:br>
                      <a:r>
                        <a:rPr lang="en-US" sz="2200" dirty="0"/>
                        <a:t>(to share information)</a:t>
                      </a:r>
                    </a:p>
                  </a:txBody>
                  <a:tcPr anchor="ctr">
                    <a:lnL>
                      <a:noFill/>
                    </a:lnL>
                    <a:lnR>
                      <a:noFill/>
                    </a:lnR>
                    <a:lnT>
                      <a:noFill/>
                    </a:lnT>
                    <a:lnB>
                      <a:noFill/>
                    </a:lnB>
                    <a:noFill/>
                  </a:tcPr>
                </a:tc>
                <a:extLst>
                  <a:ext uri="{0D108BD9-81ED-4DB2-BD59-A6C34878D82A}">
                    <a16:rowId xmlns:a16="http://schemas.microsoft.com/office/drawing/2014/main" val="4154326444"/>
                  </a:ext>
                </a:extLst>
              </a:tr>
            </a:tbl>
          </a:graphicData>
        </a:graphic>
      </p:graphicFrame>
    </p:spTree>
    <p:extLst>
      <p:ext uri="{BB962C8B-B14F-4D97-AF65-F5344CB8AC3E}">
        <p14:creationId xmlns:p14="http://schemas.microsoft.com/office/powerpoint/2010/main" val="3139917990"/>
      </p:ext>
    </p:extLst>
  </p:cSld>
  <p:clrMapOvr>
    <a:masterClrMapping/>
  </p:clrMapOvr>
</p:sld>
</file>

<file path=ppt/theme/theme1.xml><?xml version="1.0" encoding="utf-8"?>
<a:theme xmlns:a="http://schemas.openxmlformats.org/drawingml/2006/main" name="Custom Design">
  <a:themeElements>
    <a:clrScheme name="Custom 5">
      <a:dk1>
        <a:srgbClr val="13284B"/>
      </a:dk1>
      <a:lt1>
        <a:srgbClr val="FFFFFF"/>
      </a:lt1>
      <a:dk2>
        <a:srgbClr val="1E3877"/>
      </a:dk2>
      <a:lt2>
        <a:srgbClr val="F8FAFC"/>
      </a:lt2>
      <a:accent1>
        <a:srgbClr val="FF552E"/>
      </a:accent1>
      <a:accent2>
        <a:srgbClr val="1D58A7"/>
      </a:accent2>
      <a:accent3>
        <a:srgbClr val="F5821E"/>
      </a:accent3>
      <a:accent4>
        <a:srgbClr val="009FD3"/>
      </a:accent4>
      <a:accent5>
        <a:srgbClr val="DD3403"/>
      </a:accent5>
      <a:accent6>
        <a:srgbClr val="D2D2D2"/>
      </a:accent6>
      <a:hlink>
        <a:srgbClr val="1D58A7"/>
      </a:hlink>
      <a:folHlink>
        <a:srgbClr val="DD340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9" id="{EB6B2FBE-53CE-AE45-9D18-D10FBF4063E0}" vid="{7AC8A834-0896-8341-9AC3-2DE1C842C7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Custom Design</Template>
  <TotalTime>40691</TotalTime>
  <Words>8367</Words>
  <Application>Microsoft Macintosh PowerPoint</Application>
  <PresentationFormat>Widescreen</PresentationFormat>
  <Paragraphs>838</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Arial</vt:lpstr>
      <vt:lpstr>Calibri</vt:lpstr>
      <vt:lpstr>Georgia</vt:lpstr>
      <vt:lpstr>Custom Design</vt:lpstr>
      <vt:lpstr>BCOG 100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Willits, Jon Anthony</dc:creator>
  <cp:lastModifiedBy>Willits, Jon Anthony</cp:lastModifiedBy>
  <cp:revision>525</cp:revision>
  <cp:lastPrinted>2025-10-27T14:52:00Z</cp:lastPrinted>
  <dcterms:created xsi:type="dcterms:W3CDTF">2022-08-22T20:35:14Z</dcterms:created>
  <dcterms:modified xsi:type="dcterms:W3CDTF">2025-11-04T00:06:16Z</dcterms:modified>
</cp:coreProperties>
</file>